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2" r:id="rId3"/>
    <p:sldId id="423" r:id="rId4"/>
    <p:sldId id="409" r:id="rId5"/>
    <p:sldId id="410" r:id="rId6"/>
    <p:sldId id="411" r:id="rId7"/>
    <p:sldId id="412" r:id="rId8"/>
    <p:sldId id="433" r:id="rId9"/>
    <p:sldId id="434" r:id="rId10"/>
    <p:sldId id="436" r:id="rId11"/>
    <p:sldId id="413" r:id="rId12"/>
    <p:sldId id="435" r:id="rId13"/>
    <p:sldId id="414" r:id="rId14"/>
    <p:sldId id="437" r:id="rId15"/>
    <p:sldId id="438" r:id="rId16"/>
    <p:sldId id="415" r:id="rId17"/>
    <p:sldId id="416" r:id="rId18"/>
    <p:sldId id="439" r:id="rId19"/>
    <p:sldId id="420" r:id="rId20"/>
    <p:sldId id="419" r:id="rId21"/>
    <p:sldId id="421" r:id="rId22"/>
    <p:sldId id="440" r:id="rId23"/>
    <p:sldId id="422" r:id="rId24"/>
    <p:sldId id="441" r:id="rId25"/>
    <p:sldId id="425" r:id="rId26"/>
    <p:sldId id="430" r:id="rId27"/>
    <p:sldId id="426" r:id="rId28"/>
    <p:sldId id="427" r:id="rId29"/>
    <p:sldId id="428" r:id="rId30"/>
    <p:sldId id="429" r:id="rId31"/>
    <p:sldId id="431" r:id="rId32"/>
    <p:sldId id="43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CB71D-F5D2-45B3-A601-E4FB0BED5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CD21F7-07FB-4671-82E8-604AFC4C9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A95B9-A018-4C70-B2EB-B7044B8ED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945D5-95D0-4ECE-8CFD-2A9945CB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8BC7F-ACD2-47A1-9477-99C7417C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84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A3398-62B9-4E7F-AE3A-653A0CE8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350C5-C270-4E01-A8F0-7122DDBDC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0DA5C-1502-4832-9D2D-65A8F96AD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B5661-DAF1-44E2-80E9-E24552094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42488-D15A-4DE6-8277-6915B473F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103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1964-E501-4EEF-8454-0ACE4855DE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2012E1-F3C4-4A26-AF2D-E80C0C26B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D6AE7-5AD8-48C5-B820-F839CCFAE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ABADF-F51D-4A2A-A293-D328BADA7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97172-AFD7-4DFF-AA4D-DA4819E5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117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09936-AB56-4345-A04E-36A55B3B8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FE34F-08BA-4833-88BF-17E408904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BB96-80BC-48B4-A3D1-813B5E90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912BC-B396-4565-B73F-622206235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40D76-05AB-421B-868D-6BCC2191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26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319A-BE76-41AA-89DB-23987081A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B665A-75C7-44AF-A8E4-526C462F4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0DF0E-37BE-418E-B645-1B6421E5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3908-F668-4B7D-96C1-DFD6E440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31313-5B70-44E9-9B00-A0856721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1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FC3B-4527-4BB1-A729-C830BEF7A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43701-08FD-4771-8561-417900E0F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99362-1E37-4A8A-B6C4-1DAC70B40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E9A55-7036-46BB-AEF9-57B69749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A29D6-78BF-4739-8CA9-0A229D63B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8375F-EA75-4647-90E9-49805B6F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274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DCB5C-DBB9-4F67-B9C4-BBB3DA5E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4F4A1-853D-4A1D-8AB0-67C0AA569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EF38F-1654-46DC-B3DA-7A0391D51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163FEF-8090-4A49-82C4-ECB7D71FE6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EA4FEB-CBC2-4AE8-B1D0-9290B1F27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56C28B-9162-4253-8DD5-17A048BDF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3DFD4F-05B1-44F2-BB6B-1BB6558B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3F5BD6-DCDC-4DEB-9DBF-21C41853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995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88524-5C90-4631-8E58-2FCBD1C6D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F4D114-0AC3-482E-BA7C-3BBA7F6A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3B76B-642D-48F7-8B65-D0A625AF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356850-DD4B-40E8-8C0A-85D0F7298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32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52C285-D038-461F-A151-B7FF7F3C4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CB7D1C-747B-4288-A815-6EA23A6C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11F25-5DBC-4522-BBDA-A8F63BC5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605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0DE60-4AD9-459D-B733-59B01967F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0506A-2D87-4213-BF03-54D38714D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0DD34-E267-4D01-9A08-CA7A564F7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EA2F8-E32B-4CC2-BE9F-CB9A0661B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AFE3A-DEB9-46BB-B8D3-592DAFD3E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38F93-237F-4C97-B0D4-EE7B5BDC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136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4B72-47AB-453D-BE5B-A01E0FE2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32799-617D-4B91-AD25-2E169CD331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40D09-55C1-4E8F-80D6-BB6276474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F70D5-D1AB-4A81-9534-A23322463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BFC75-81D8-43F0-9DFB-74A157C31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BB0E3-7CEB-4BA9-AEE1-B09D3C6B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230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097B81-F2BF-4801-A814-9527B94F9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80FDC-BE7D-45EE-8A85-7009C4A7A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1C541-0D0F-4DD3-91FA-BEDD3FCB4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9BEA7-5A30-412F-8DC4-40E0F2D2FD55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351E8-C4CC-41E0-A494-374073F1A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9A63C-B874-4E32-B1E9-538C4AFE8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965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7F1A2-180F-4C03-A2F2-977AF2FD2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8893"/>
            <a:ext cx="9144000" cy="1090613"/>
          </a:xfrm>
        </p:spPr>
        <p:txBody>
          <a:bodyPr/>
          <a:lstStyle/>
          <a:p>
            <a:r>
              <a:rPr lang="en-IN" dirty="0">
                <a:latin typeface="Nunito Light" panose="00000400000000000000" pitchFamily="2" charset="0"/>
              </a:rPr>
              <a:t>Algorithms on Graphs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83FC6-1010-443F-90A5-C1B8F43D5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3154"/>
            <a:ext cx="9144000" cy="512825"/>
          </a:xfrm>
        </p:spPr>
        <p:txBody>
          <a:bodyPr/>
          <a:lstStyle/>
          <a:p>
            <a:r>
              <a:rPr lang="en-IN" dirty="0">
                <a:latin typeface="Nunito Light" panose="00000400000000000000" pitchFamily="2" charset="0"/>
              </a:rPr>
              <a:t>Umang Bhaskar &amp; Juhi Chaudhary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2BB1AA-87E1-404D-90C7-B61AE79727DF}"/>
              </a:ext>
            </a:extLst>
          </p:cNvPr>
          <p:cNvSpPr txBox="1">
            <a:spLocks/>
          </p:cNvSpPr>
          <p:nvPr/>
        </p:nvSpPr>
        <p:spPr>
          <a:xfrm>
            <a:off x="1524000" y="4686061"/>
            <a:ext cx="9144000" cy="5905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 dirty="0">
                <a:latin typeface="Nunito Light" panose="00000400000000000000" pitchFamily="2" charset="0"/>
              </a:rPr>
              <a:t>STCS Vigyan </a:t>
            </a:r>
            <a:r>
              <a:rPr lang="en-IN" sz="3200" dirty="0" err="1">
                <a:latin typeface="Nunito Light" panose="00000400000000000000" pitchFamily="2" charset="0"/>
              </a:rPr>
              <a:t>Vidushi</a:t>
            </a:r>
            <a:r>
              <a:rPr lang="en-IN" sz="3200" dirty="0">
                <a:latin typeface="Nunito Light" panose="00000400000000000000" pitchFamily="2" charset="0"/>
              </a:rPr>
              <a:t>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0248A2-1F8F-4530-82E3-32F27D165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89" y="4114863"/>
            <a:ext cx="2209617" cy="15238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6E0124-A350-4F9A-A624-3503E51D41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612" y="4114863"/>
            <a:ext cx="1523874" cy="1523874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14E770FF-B8C4-4525-A755-173CCB2D9B3D}"/>
              </a:ext>
            </a:extLst>
          </p:cNvPr>
          <p:cNvSpPr txBox="1">
            <a:spLocks/>
          </p:cNvSpPr>
          <p:nvPr/>
        </p:nvSpPr>
        <p:spPr>
          <a:xfrm>
            <a:off x="3562350" y="3429000"/>
            <a:ext cx="5067300" cy="5128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latin typeface="Nunito Light" panose="00000400000000000000" pitchFamily="2" charset="0"/>
              </a:rPr>
              <a:t>Day 2, session 2: TSP</a:t>
            </a:r>
          </a:p>
        </p:txBody>
      </p:sp>
    </p:spTree>
    <p:extLst>
      <p:ext uri="{BB962C8B-B14F-4D97-AF65-F5344CB8AC3E}">
        <p14:creationId xmlns:p14="http://schemas.microsoft.com/office/powerpoint/2010/main" val="4254183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86596B5-BAD9-4D4D-9869-DC768D5AC414}"/>
              </a:ext>
            </a:extLst>
          </p:cNvPr>
          <p:cNvSpPr txBox="1"/>
          <p:nvPr/>
        </p:nvSpPr>
        <p:spPr>
          <a:xfrm>
            <a:off x="478410" y="3167390"/>
            <a:ext cx="327063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 is NP-hard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FB8FAF-7FE4-4D91-95F8-73A714ACF4C7}"/>
              </a:ext>
            </a:extLst>
          </p:cNvPr>
          <p:cNvSpPr txBox="1"/>
          <p:nvPr/>
        </p:nvSpPr>
        <p:spPr>
          <a:xfrm>
            <a:off x="478410" y="3972682"/>
            <a:ext cx="4693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(what does this mean?)</a:t>
            </a:r>
          </a:p>
        </p:txBody>
      </p:sp>
    </p:spTree>
    <p:extLst>
      <p:ext uri="{BB962C8B-B14F-4D97-AF65-F5344CB8AC3E}">
        <p14:creationId xmlns:p14="http://schemas.microsoft.com/office/powerpoint/2010/main" val="3895614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86596B5-BAD9-4D4D-9869-DC768D5AC414}"/>
              </a:ext>
            </a:extLst>
          </p:cNvPr>
          <p:cNvSpPr txBox="1"/>
          <p:nvPr/>
        </p:nvSpPr>
        <p:spPr>
          <a:xfrm>
            <a:off x="478410" y="3167390"/>
            <a:ext cx="327063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 is NP-hard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A2B9F-AC98-4B9B-A27E-BF65186FD709}"/>
              </a:ext>
            </a:extLst>
          </p:cNvPr>
          <p:cNvSpPr txBox="1"/>
          <p:nvPr/>
        </p:nvSpPr>
        <p:spPr>
          <a:xfrm>
            <a:off x="478410" y="4777975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There probably isn’t a polynomial-time algorithm for this problem.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FB8FAF-7FE4-4D91-95F8-73A714ACF4C7}"/>
              </a:ext>
            </a:extLst>
          </p:cNvPr>
          <p:cNvSpPr txBox="1"/>
          <p:nvPr/>
        </p:nvSpPr>
        <p:spPr>
          <a:xfrm>
            <a:off x="478410" y="3972682"/>
            <a:ext cx="4693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(what does this mean?)</a:t>
            </a:r>
          </a:p>
        </p:txBody>
      </p:sp>
    </p:spTree>
    <p:extLst>
      <p:ext uri="{BB962C8B-B14F-4D97-AF65-F5344CB8AC3E}">
        <p14:creationId xmlns:p14="http://schemas.microsoft.com/office/powerpoint/2010/main" val="1691519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86596B5-BAD9-4D4D-9869-DC768D5AC414}"/>
              </a:ext>
            </a:extLst>
          </p:cNvPr>
          <p:cNvSpPr txBox="1"/>
          <p:nvPr/>
        </p:nvSpPr>
        <p:spPr>
          <a:xfrm>
            <a:off x="478410" y="3167390"/>
            <a:ext cx="327063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 is NP-hard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A2B9F-AC98-4B9B-A27E-BF65186FD709}"/>
              </a:ext>
            </a:extLst>
          </p:cNvPr>
          <p:cNvSpPr txBox="1"/>
          <p:nvPr/>
        </p:nvSpPr>
        <p:spPr>
          <a:xfrm>
            <a:off x="478410" y="4777975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There probably isn’t a polynomial-time algorithm for this problem.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FB8FAF-7FE4-4D91-95F8-73A714ACF4C7}"/>
              </a:ext>
            </a:extLst>
          </p:cNvPr>
          <p:cNvSpPr txBox="1"/>
          <p:nvPr/>
        </p:nvSpPr>
        <p:spPr>
          <a:xfrm>
            <a:off x="478410" y="3972682"/>
            <a:ext cx="4693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(what does this mean?)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D6D0AC-A797-433A-8458-8217382E779A}"/>
              </a:ext>
            </a:extLst>
          </p:cNvPr>
          <p:cNvSpPr txBox="1"/>
          <p:nvPr/>
        </p:nvSpPr>
        <p:spPr>
          <a:xfrm>
            <a:off x="478410" y="5583268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Instead of an </a:t>
            </a:r>
            <a:r>
              <a:rPr lang="en-IN" sz="2800" u="sng" dirty="0">
                <a:latin typeface="Nunito Light" panose="00000400000000000000" pitchFamily="2" charset="0"/>
              </a:rPr>
              <a:t>optimal</a:t>
            </a:r>
            <a:r>
              <a:rPr lang="en-IN" sz="2800" dirty="0">
                <a:latin typeface="Nunito Light" panose="00000400000000000000" pitchFamily="2" charset="0"/>
              </a:rPr>
              <a:t> solution, we look for a </a:t>
            </a:r>
            <a:r>
              <a:rPr lang="en-IN" sz="2800" u="sng" dirty="0">
                <a:latin typeface="Nunito Light" panose="00000400000000000000" pitchFamily="2" charset="0"/>
              </a:rPr>
              <a:t>near-optimal</a:t>
            </a:r>
            <a:r>
              <a:rPr lang="en-IN" sz="2800" dirty="0">
                <a:latin typeface="Nunito Light" panose="00000400000000000000" pitchFamily="2" charset="0"/>
              </a:rPr>
              <a:t> solution.</a:t>
            </a:r>
          </a:p>
        </p:txBody>
      </p:sp>
    </p:spTree>
    <p:extLst>
      <p:ext uri="{BB962C8B-B14F-4D97-AF65-F5344CB8AC3E}">
        <p14:creationId xmlns:p14="http://schemas.microsoft.com/office/powerpoint/2010/main" val="28881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9F32C4-EF7E-4F08-8AFE-A8A5562BBC4F}"/>
                  </a:ext>
                </a:extLst>
              </p:cNvPr>
              <p:cNvSpPr txBox="1"/>
              <p:nvPr/>
            </p:nvSpPr>
            <p:spPr>
              <a:xfrm>
                <a:off x="478410" y="3060656"/>
                <a:ext cx="106658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For any instance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,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denote the length of the shortest possible cycle.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9F32C4-EF7E-4F08-8AFE-A8A5562BB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3060656"/>
                <a:ext cx="10665840" cy="954107"/>
              </a:xfrm>
              <a:prstGeom prst="rect">
                <a:avLst/>
              </a:prstGeom>
              <a:blipFill>
                <a:blip r:embed="rId4"/>
                <a:stretch>
                  <a:fillRect l="-1143" t="-5732" b="-1719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8632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9F32C4-EF7E-4F08-8AFE-A8A5562BBC4F}"/>
                  </a:ext>
                </a:extLst>
              </p:cNvPr>
              <p:cNvSpPr txBox="1"/>
              <p:nvPr/>
            </p:nvSpPr>
            <p:spPr>
              <a:xfrm>
                <a:off x="478410" y="3060656"/>
                <a:ext cx="106658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For any instance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,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denote the length of the shortest possible cycle.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9F32C4-EF7E-4F08-8AFE-A8A5562BB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3060656"/>
                <a:ext cx="10665840" cy="954107"/>
              </a:xfrm>
              <a:prstGeom prst="rect">
                <a:avLst/>
              </a:prstGeom>
              <a:blipFill>
                <a:blip r:embed="rId4"/>
                <a:stretch>
                  <a:fillRect l="-1143" t="-5732" b="-1719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F6F0CE-4A92-4463-A1B4-89D005599E2A}"/>
                  </a:ext>
                </a:extLst>
              </p:cNvPr>
              <p:cNvSpPr txBox="1"/>
              <p:nvPr/>
            </p:nvSpPr>
            <p:spPr>
              <a:xfrm>
                <a:off x="2591055" y="4215095"/>
                <a:ext cx="644055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An algorithm is an </a:t>
                </a:r>
                <a14:m>
                  <m:oMath xmlns:m="http://schemas.openxmlformats.org/officeDocument/2006/math">
                    <m:r>
                      <a:rPr lang="en-IN" sz="2800" b="0" i="1" u="sng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IN" sz="2800" u="sng" dirty="0">
                    <a:latin typeface="Nunito Light" panose="00000400000000000000" pitchFamily="2" charset="0"/>
                  </a:rPr>
                  <a:t>–approximation</a:t>
                </a:r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if the cycle it obtains for any instance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has length at most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.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F6F0CE-4A92-4463-A1B4-89D005599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055" y="4215095"/>
                <a:ext cx="6440550" cy="1384995"/>
              </a:xfrm>
              <a:prstGeom prst="rect">
                <a:avLst/>
              </a:prstGeom>
              <a:blipFill>
                <a:blip r:embed="rId5"/>
                <a:stretch>
                  <a:fillRect l="-1892" t="-3947" b="-114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4C45031D-0FED-43D4-8B41-B39FC8475867}"/>
              </a:ext>
            </a:extLst>
          </p:cNvPr>
          <p:cNvSpPr txBox="1"/>
          <p:nvPr/>
        </p:nvSpPr>
        <p:spPr>
          <a:xfrm>
            <a:off x="478410" y="4215095"/>
            <a:ext cx="1949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Definition:</a:t>
            </a:r>
          </a:p>
        </p:txBody>
      </p:sp>
    </p:spTree>
    <p:extLst>
      <p:ext uri="{BB962C8B-B14F-4D97-AF65-F5344CB8AC3E}">
        <p14:creationId xmlns:p14="http://schemas.microsoft.com/office/powerpoint/2010/main" val="614250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9F32C4-EF7E-4F08-8AFE-A8A5562BBC4F}"/>
                  </a:ext>
                </a:extLst>
              </p:cNvPr>
              <p:cNvSpPr txBox="1"/>
              <p:nvPr/>
            </p:nvSpPr>
            <p:spPr>
              <a:xfrm>
                <a:off x="478410" y="3060656"/>
                <a:ext cx="106658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For any instance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,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denote the length of the shortest possible cycle.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9F32C4-EF7E-4F08-8AFE-A8A5562BB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3060656"/>
                <a:ext cx="10665840" cy="954107"/>
              </a:xfrm>
              <a:prstGeom prst="rect">
                <a:avLst/>
              </a:prstGeom>
              <a:blipFill>
                <a:blip r:embed="rId4"/>
                <a:stretch>
                  <a:fillRect l="-1143" t="-5732" b="-1719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F6F0CE-4A92-4463-A1B4-89D005599E2A}"/>
                  </a:ext>
                </a:extLst>
              </p:cNvPr>
              <p:cNvSpPr txBox="1"/>
              <p:nvPr/>
            </p:nvSpPr>
            <p:spPr>
              <a:xfrm>
                <a:off x="2591055" y="4215095"/>
                <a:ext cx="644055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An algorithm is an </a:t>
                </a:r>
                <a14:m>
                  <m:oMath xmlns:m="http://schemas.openxmlformats.org/officeDocument/2006/math">
                    <m:r>
                      <a:rPr lang="en-IN" sz="2800" b="0" i="1" u="sng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IN" sz="2800" u="sng" dirty="0">
                    <a:latin typeface="Nunito Light" panose="00000400000000000000" pitchFamily="2" charset="0"/>
                  </a:rPr>
                  <a:t>–approximation</a:t>
                </a:r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if the cycle it obtains for any instance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has length at most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.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F6F0CE-4A92-4463-A1B4-89D005599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055" y="4215095"/>
                <a:ext cx="6440550" cy="1384995"/>
              </a:xfrm>
              <a:prstGeom prst="rect">
                <a:avLst/>
              </a:prstGeom>
              <a:blipFill>
                <a:blip r:embed="rId5"/>
                <a:stretch>
                  <a:fillRect l="-1892" t="-3947" b="-114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4C45031D-0FED-43D4-8B41-B39FC8475867}"/>
              </a:ext>
            </a:extLst>
          </p:cNvPr>
          <p:cNvSpPr txBox="1"/>
          <p:nvPr/>
        </p:nvSpPr>
        <p:spPr>
          <a:xfrm>
            <a:off x="478410" y="4215095"/>
            <a:ext cx="1949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Definition: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2DE9B10-A7E3-4B46-B765-77FAD4A2F24A}"/>
                  </a:ext>
                </a:extLst>
              </p:cNvPr>
              <p:cNvSpPr txBox="1"/>
              <p:nvPr/>
            </p:nvSpPr>
            <p:spPr>
              <a:xfrm>
                <a:off x="478410" y="5805206"/>
                <a:ext cx="112773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A 2-approximate algorithm gives a cycle of length at most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2×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2DE9B10-A7E3-4B46-B765-77FAD4A2F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5805206"/>
                <a:ext cx="11277345" cy="523220"/>
              </a:xfrm>
              <a:prstGeom prst="rect">
                <a:avLst/>
              </a:prstGeom>
              <a:blipFill>
                <a:blip r:embed="rId6"/>
                <a:stretch>
                  <a:fillRect l="-1081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3488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9F32C4-EF7E-4F08-8AFE-A8A5562BBC4F}"/>
                  </a:ext>
                </a:extLst>
              </p:cNvPr>
              <p:cNvSpPr txBox="1"/>
              <p:nvPr/>
            </p:nvSpPr>
            <p:spPr>
              <a:xfrm>
                <a:off x="478410" y="3060656"/>
                <a:ext cx="106658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For any instance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,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denote the length of the shortest possible cycle.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9F32C4-EF7E-4F08-8AFE-A8A5562BB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3060656"/>
                <a:ext cx="10665840" cy="954107"/>
              </a:xfrm>
              <a:prstGeom prst="rect">
                <a:avLst/>
              </a:prstGeom>
              <a:blipFill>
                <a:blip r:embed="rId4"/>
                <a:stretch>
                  <a:fillRect l="-1143" t="-5732" b="-1719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F6F0CE-4A92-4463-A1B4-89D005599E2A}"/>
                  </a:ext>
                </a:extLst>
              </p:cNvPr>
              <p:cNvSpPr txBox="1"/>
              <p:nvPr/>
            </p:nvSpPr>
            <p:spPr>
              <a:xfrm>
                <a:off x="2591055" y="4215095"/>
                <a:ext cx="644055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An algorithm is an </a:t>
                </a:r>
                <a14:m>
                  <m:oMath xmlns:m="http://schemas.openxmlformats.org/officeDocument/2006/math">
                    <m:r>
                      <a:rPr lang="en-IN" sz="2800" b="0" i="1" u="sng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IN" sz="2800" u="sng" dirty="0">
                    <a:latin typeface="Nunito Light" panose="00000400000000000000" pitchFamily="2" charset="0"/>
                  </a:rPr>
                  <a:t>–approximation</a:t>
                </a:r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if the cycle it obtains for any instance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  <a:p>
                <a:r>
                  <a:rPr lang="en-IN" sz="2800" dirty="0">
                    <a:latin typeface="Nunito Light" panose="00000400000000000000" pitchFamily="2" charset="0"/>
                  </a:rPr>
                  <a:t>has length at most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.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F6F0CE-4A92-4463-A1B4-89D005599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055" y="4215095"/>
                <a:ext cx="6440550" cy="1384995"/>
              </a:xfrm>
              <a:prstGeom prst="rect">
                <a:avLst/>
              </a:prstGeom>
              <a:blipFill>
                <a:blip r:embed="rId5"/>
                <a:stretch>
                  <a:fillRect l="-1892" t="-3947" b="-114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4C45031D-0FED-43D4-8B41-B39FC8475867}"/>
              </a:ext>
            </a:extLst>
          </p:cNvPr>
          <p:cNvSpPr txBox="1"/>
          <p:nvPr/>
        </p:nvSpPr>
        <p:spPr>
          <a:xfrm>
            <a:off x="478410" y="4215095"/>
            <a:ext cx="1949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Definition: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DE9B10-A7E3-4B46-B765-77FAD4A2F24A}"/>
              </a:ext>
            </a:extLst>
          </p:cNvPr>
          <p:cNvSpPr txBox="1"/>
          <p:nvPr/>
        </p:nvSpPr>
        <p:spPr>
          <a:xfrm>
            <a:off x="478410" y="5805206"/>
            <a:ext cx="11277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We will give a 1.5-approximate algorithm for TSP.</a:t>
            </a:r>
          </a:p>
        </p:txBody>
      </p:sp>
    </p:spTree>
    <p:extLst>
      <p:ext uri="{BB962C8B-B14F-4D97-AF65-F5344CB8AC3E}">
        <p14:creationId xmlns:p14="http://schemas.microsoft.com/office/powerpoint/2010/main" val="668585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8AD976-2A40-4BB2-B4BE-9D42A2086126}"/>
              </a:ext>
            </a:extLst>
          </p:cNvPr>
          <p:cNvCxnSpPr>
            <a:stCxn id="22" idx="7"/>
            <a:endCxn id="17" idx="2"/>
          </p:cNvCxnSpPr>
          <p:nvPr/>
        </p:nvCxnSpPr>
        <p:spPr>
          <a:xfrm flipV="1">
            <a:off x="2716669" y="3160335"/>
            <a:ext cx="1802050" cy="534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B0266-E3C9-4CA3-A0E7-82E2B4461B07}"/>
              </a:ext>
            </a:extLst>
          </p:cNvPr>
          <p:cNvCxnSpPr>
            <a:cxnSpLocks/>
            <a:stCxn id="12" idx="7"/>
            <a:endCxn id="21" idx="3"/>
          </p:cNvCxnSpPr>
          <p:nvPr/>
        </p:nvCxnSpPr>
        <p:spPr>
          <a:xfrm flipV="1">
            <a:off x="5171958" y="2959933"/>
            <a:ext cx="1229331" cy="1134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2CF1A90-ABEF-448D-AA2F-A2F98BBDCA92}"/>
              </a:ext>
            </a:extLst>
          </p:cNvPr>
          <p:cNvCxnSpPr>
            <a:cxnSpLocks/>
            <a:stCxn id="12" idx="0"/>
            <a:endCxn id="17" idx="4"/>
          </p:cNvCxnSpPr>
          <p:nvPr/>
        </p:nvCxnSpPr>
        <p:spPr>
          <a:xfrm flipH="1" flipV="1">
            <a:off x="4694932" y="3336547"/>
            <a:ext cx="352425" cy="706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748C813-12D9-4401-A305-9BC0E0440441}"/>
              </a:ext>
            </a:extLst>
          </p:cNvPr>
          <p:cNvCxnSpPr>
            <a:cxnSpLocks/>
            <a:stCxn id="21" idx="2"/>
            <a:endCxn id="17" idx="6"/>
          </p:cNvCxnSpPr>
          <p:nvPr/>
        </p:nvCxnSpPr>
        <p:spPr>
          <a:xfrm flipH="1">
            <a:off x="4871144" y="2835332"/>
            <a:ext cx="1478534" cy="3250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C915E1-7FBD-4367-BA40-78D3002043F6}"/>
              </a:ext>
            </a:extLst>
          </p:cNvPr>
          <p:cNvCxnSpPr>
            <a:cxnSpLocks/>
            <a:stCxn id="23" idx="0"/>
            <a:endCxn id="21" idx="4"/>
          </p:cNvCxnSpPr>
          <p:nvPr/>
        </p:nvCxnSpPr>
        <p:spPr>
          <a:xfrm flipV="1">
            <a:off x="6176069" y="3011544"/>
            <a:ext cx="349822" cy="2045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D933DAC-9444-4987-A6A5-1C430262C154}"/>
              </a:ext>
            </a:extLst>
          </p:cNvPr>
          <p:cNvCxnSpPr>
            <a:cxnSpLocks/>
            <a:stCxn id="13" idx="0"/>
            <a:endCxn id="17" idx="3"/>
          </p:cNvCxnSpPr>
          <p:nvPr/>
        </p:nvCxnSpPr>
        <p:spPr>
          <a:xfrm flipV="1">
            <a:off x="4044156" y="3284936"/>
            <a:ext cx="526174" cy="1772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BFFCEA7-8652-4FE0-A932-35EFF654F824}"/>
              </a:ext>
            </a:extLst>
          </p:cNvPr>
          <p:cNvCxnSpPr>
            <a:cxnSpLocks/>
            <a:stCxn id="12" idx="3"/>
            <a:endCxn id="13" idx="7"/>
          </p:cNvCxnSpPr>
          <p:nvPr/>
        </p:nvCxnSpPr>
        <p:spPr>
          <a:xfrm flipH="1">
            <a:off x="4168757" y="4343397"/>
            <a:ext cx="753998" cy="7657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644D402-BFAF-43AD-A7B2-C0D0DC116110}"/>
              </a:ext>
            </a:extLst>
          </p:cNvPr>
          <p:cNvCxnSpPr>
            <a:cxnSpLocks/>
            <a:stCxn id="23" idx="1"/>
            <a:endCxn id="12" idx="5"/>
          </p:cNvCxnSpPr>
          <p:nvPr/>
        </p:nvCxnSpPr>
        <p:spPr>
          <a:xfrm flipH="1" flipV="1">
            <a:off x="5171958" y="4343397"/>
            <a:ext cx="879509" cy="765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EE1834D-90C5-41AE-BC77-38FF8D5218DA}"/>
              </a:ext>
            </a:extLst>
          </p:cNvPr>
          <p:cNvCxnSpPr>
            <a:cxnSpLocks/>
            <a:stCxn id="13" idx="1"/>
            <a:endCxn id="22" idx="5"/>
          </p:cNvCxnSpPr>
          <p:nvPr/>
        </p:nvCxnSpPr>
        <p:spPr>
          <a:xfrm flipH="1" flipV="1">
            <a:off x="2716669" y="3944213"/>
            <a:ext cx="1202885" cy="1164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8710B7F-11A8-4250-B06E-A0FD23BB67D9}"/>
              </a:ext>
            </a:extLst>
          </p:cNvPr>
          <p:cNvCxnSpPr>
            <a:cxnSpLocks/>
            <a:stCxn id="23" idx="2"/>
            <a:endCxn id="13" idx="6"/>
          </p:cNvCxnSpPr>
          <p:nvPr/>
        </p:nvCxnSpPr>
        <p:spPr>
          <a:xfrm flipH="1">
            <a:off x="4220368" y="5233741"/>
            <a:ext cx="177948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F9E3043-A538-4C20-8F85-855C3F6B45EC}"/>
              </a:ext>
            </a:extLst>
          </p:cNvPr>
          <p:cNvCxnSpPr>
            <a:cxnSpLocks/>
            <a:stCxn id="22" idx="2"/>
            <a:endCxn id="11" idx="6"/>
          </p:cNvCxnSpPr>
          <p:nvPr/>
        </p:nvCxnSpPr>
        <p:spPr>
          <a:xfrm flipH="1" flipV="1">
            <a:off x="1139979" y="3512760"/>
            <a:ext cx="1275876" cy="306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779543B-3F1A-42DB-A120-5C5ECAEB8DD7}"/>
              </a:ext>
            </a:extLst>
          </p:cNvPr>
          <p:cNvCxnSpPr>
            <a:cxnSpLocks/>
            <a:stCxn id="17" idx="1"/>
            <a:endCxn id="11" idx="7"/>
          </p:cNvCxnSpPr>
          <p:nvPr/>
        </p:nvCxnSpPr>
        <p:spPr>
          <a:xfrm flipH="1">
            <a:off x="1088368" y="3035733"/>
            <a:ext cx="3481962" cy="352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79F151D-D790-4B03-9FD5-C0A908C9654F}"/>
              </a:ext>
            </a:extLst>
          </p:cNvPr>
          <p:cNvCxnSpPr>
            <a:cxnSpLocks/>
            <a:stCxn id="18" idx="7"/>
            <a:endCxn id="22" idx="4"/>
          </p:cNvCxnSpPr>
          <p:nvPr/>
        </p:nvCxnSpPr>
        <p:spPr>
          <a:xfrm flipV="1">
            <a:off x="2158981" y="3995824"/>
            <a:ext cx="433087" cy="677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F605277-FC93-4129-9757-B251E8BCA968}"/>
              </a:ext>
            </a:extLst>
          </p:cNvPr>
          <p:cNvCxnSpPr>
            <a:cxnSpLocks/>
            <a:stCxn id="18" idx="1"/>
            <a:endCxn id="11" idx="5"/>
          </p:cNvCxnSpPr>
          <p:nvPr/>
        </p:nvCxnSpPr>
        <p:spPr>
          <a:xfrm flipH="1" flipV="1">
            <a:off x="1088368" y="3637361"/>
            <a:ext cx="821410" cy="1035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02184A8-907E-401C-BD3B-6A31E50146E2}"/>
              </a:ext>
            </a:extLst>
          </p:cNvPr>
          <p:cNvCxnSpPr>
            <a:cxnSpLocks/>
            <a:stCxn id="13" idx="2"/>
            <a:endCxn id="11" idx="5"/>
          </p:cNvCxnSpPr>
          <p:nvPr/>
        </p:nvCxnSpPr>
        <p:spPr>
          <a:xfrm flipH="1" flipV="1">
            <a:off x="1088368" y="3637361"/>
            <a:ext cx="2779575" cy="1596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F16B0C-106C-4F97-A65C-6A60FC784A32}"/>
              </a:ext>
            </a:extLst>
          </p:cNvPr>
          <p:cNvCxnSpPr>
            <a:cxnSpLocks/>
            <a:stCxn id="12" idx="2"/>
            <a:endCxn id="22" idx="6"/>
          </p:cNvCxnSpPr>
          <p:nvPr/>
        </p:nvCxnSpPr>
        <p:spPr>
          <a:xfrm flipH="1" flipV="1">
            <a:off x="2768280" y="3819612"/>
            <a:ext cx="2102864" cy="399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9746F79-A5D1-49B0-BC5C-F8DEA60E6A93}"/>
              </a:ext>
            </a:extLst>
          </p:cNvPr>
          <p:cNvCxnSpPr>
            <a:cxnSpLocks/>
            <a:stCxn id="13" idx="4"/>
            <a:endCxn id="18" idx="5"/>
          </p:cNvCxnSpPr>
          <p:nvPr/>
        </p:nvCxnSpPr>
        <p:spPr>
          <a:xfrm flipH="1" flipV="1">
            <a:off x="2158981" y="4922051"/>
            <a:ext cx="1885175" cy="4879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494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8AD976-2A40-4BB2-B4BE-9D42A2086126}"/>
              </a:ext>
            </a:extLst>
          </p:cNvPr>
          <p:cNvCxnSpPr>
            <a:stCxn id="22" idx="7"/>
            <a:endCxn id="17" idx="2"/>
          </p:cNvCxnSpPr>
          <p:nvPr/>
        </p:nvCxnSpPr>
        <p:spPr>
          <a:xfrm flipV="1">
            <a:off x="2716669" y="3160335"/>
            <a:ext cx="1802050" cy="534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B0266-E3C9-4CA3-A0E7-82E2B4461B07}"/>
              </a:ext>
            </a:extLst>
          </p:cNvPr>
          <p:cNvCxnSpPr>
            <a:cxnSpLocks/>
            <a:stCxn id="12" idx="7"/>
            <a:endCxn id="21" idx="3"/>
          </p:cNvCxnSpPr>
          <p:nvPr/>
        </p:nvCxnSpPr>
        <p:spPr>
          <a:xfrm flipV="1">
            <a:off x="5171958" y="2959933"/>
            <a:ext cx="1229331" cy="1134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2CF1A90-ABEF-448D-AA2F-A2F98BBDCA92}"/>
              </a:ext>
            </a:extLst>
          </p:cNvPr>
          <p:cNvCxnSpPr>
            <a:cxnSpLocks/>
            <a:stCxn id="12" idx="0"/>
            <a:endCxn id="17" idx="4"/>
          </p:cNvCxnSpPr>
          <p:nvPr/>
        </p:nvCxnSpPr>
        <p:spPr>
          <a:xfrm flipH="1" flipV="1">
            <a:off x="4694932" y="3336547"/>
            <a:ext cx="352425" cy="706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748C813-12D9-4401-A305-9BC0E0440441}"/>
              </a:ext>
            </a:extLst>
          </p:cNvPr>
          <p:cNvCxnSpPr>
            <a:cxnSpLocks/>
            <a:stCxn id="21" idx="2"/>
            <a:endCxn id="17" idx="6"/>
          </p:cNvCxnSpPr>
          <p:nvPr/>
        </p:nvCxnSpPr>
        <p:spPr>
          <a:xfrm flipH="1">
            <a:off x="4871144" y="2835332"/>
            <a:ext cx="1478534" cy="3250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C915E1-7FBD-4367-BA40-78D3002043F6}"/>
              </a:ext>
            </a:extLst>
          </p:cNvPr>
          <p:cNvCxnSpPr>
            <a:cxnSpLocks/>
            <a:stCxn id="23" idx="0"/>
            <a:endCxn id="21" idx="4"/>
          </p:cNvCxnSpPr>
          <p:nvPr/>
        </p:nvCxnSpPr>
        <p:spPr>
          <a:xfrm flipV="1">
            <a:off x="6176069" y="3011544"/>
            <a:ext cx="349822" cy="2045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D933DAC-9444-4987-A6A5-1C430262C154}"/>
              </a:ext>
            </a:extLst>
          </p:cNvPr>
          <p:cNvCxnSpPr>
            <a:cxnSpLocks/>
            <a:stCxn id="13" idx="0"/>
            <a:endCxn id="17" idx="3"/>
          </p:cNvCxnSpPr>
          <p:nvPr/>
        </p:nvCxnSpPr>
        <p:spPr>
          <a:xfrm flipV="1">
            <a:off x="4044156" y="3284936"/>
            <a:ext cx="526174" cy="1772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BFFCEA7-8652-4FE0-A932-35EFF654F824}"/>
              </a:ext>
            </a:extLst>
          </p:cNvPr>
          <p:cNvCxnSpPr>
            <a:cxnSpLocks/>
            <a:stCxn id="12" idx="3"/>
            <a:endCxn id="13" idx="7"/>
          </p:cNvCxnSpPr>
          <p:nvPr/>
        </p:nvCxnSpPr>
        <p:spPr>
          <a:xfrm flipH="1">
            <a:off x="4168757" y="4343397"/>
            <a:ext cx="753998" cy="7657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644D402-BFAF-43AD-A7B2-C0D0DC116110}"/>
              </a:ext>
            </a:extLst>
          </p:cNvPr>
          <p:cNvCxnSpPr>
            <a:cxnSpLocks/>
            <a:stCxn id="23" idx="1"/>
            <a:endCxn id="12" idx="5"/>
          </p:cNvCxnSpPr>
          <p:nvPr/>
        </p:nvCxnSpPr>
        <p:spPr>
          <a:xfrm flipH="1" flipV="1">
            <a:off x="5171958" y="4343397"/>
            <a:ext cx="879509" cy="765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EE1834D-90C5-41AE-BC77-38FF8D5218DA}"/>
              </a:ext>
            </a:extLst>
          </p:cNvPr>
          <p:cNvCxnSpPr>
            <a:cxnSpLocks/>
            <a:stCxn id="13" idx="1"/>
            <a:endCxn id="22" idx="5"/>
          </p:cNvCxnSpPr>
          <p:nvPr/>
        </p:nvCxnSpPr>
        <p:spPr>
          <a:xfrm flipH="1" flipV="1">
            <a:off x="2716669" y="3944213"/>
            <a:ext cx="1202885" cy="1164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8710B7F-11A8-4250-B06E-A0FD23BB67D9}"/>
              </a:ext>
            </a:extLst>
          </p:cNvPr>
          <p:cNvCxnSpPr>
            <a:cxnSpLocks/>
            <a:stCxn id="23" idx="2"/>
            <a:endCxn id="13" idx="6"/>
          </p:cNvCxnSpPr>
          <p:nvPr/>
        </p:nvCxnSpPr>
        <p:spPr>
          <a:xfrm flipH="1">
            <a:off x="4220368" y="5233741"/>
            <a:ext cx="177948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F9E3043-A538-4C20-8F85-855C3F6B45EC}"/>
              </a:ext>
            </a:extLst>
          </p:cNvPr>
          <p:cNvCxnSpPr>
            <a:cxnSpLocks/>
            <a:stCxn id="22" idx="2"/>
            <a:endCxn id="11" idx="6"/>
          </p:cNvCxnSpPr>
          <p:nvPr/>
        </p:nvCxnSpPr>
        <p:spPr>
          <a:xfrm flipH="1" flipV="1">
            <a:off x="1139979" y="3512760"/>
            <a:ext cx="1275876" cy="306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779543B-3F1A-42DB-A120-5C5ECAEB8DD7}"/>
              </a:ext>
            </a:extLst>
          </p:cNvPr>
          <p:cNvCxnSpPr>
            <a:cxnSpLocks/>
            <a:stCxn id="17" idx="1"/>
            <a:endCxn id="11" idx="7"/>
          </p:cNvCxnSpPr>
          <p:nvPr/>
        </p:nvCxnSpPr>
        <p:spPr>
          <a:xfrm flipH="1">
            <a:off x="1088368" y="3035733"/>
            <a:ext cx="3481962" cy="352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79F151D-D790-4B03-9FD5-C0A908C9654F}"/>
              </a:ext>
            </a:extLst>
          </p:cNvPr>
          <p:cNvCxnSpPr>
            <a:cxnSpLocks/>
            <a:stCxn id="18" idx="7"/>
            <a:endCxn id="22" idx="4"/>
          </p:cNvCxnSpPr>
          <p:nvPr/>
        </p:nvCxnSpPr>
        <p:spPr>
          <a:xfrm flipV="1">
            <a:off x="2158981" y="3995824"/>
            <a:ext cx="433087" cy="677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F605277-FC93-4129-9757-B251E8BCA968}"/>
              </a:ext>
            </a:extLst>
          </p:cNvPr>
          <p:cNvCxnSpPr>
            <a:cxnSpLocks/>
            <a:stCxn id="18" idx="1"/>
            <a:endCxn id="11" idx="5"/>
          </p:cNvCxnSpPr>
          <p:nvPr/>
        </p:nvCxnSpPr>
        <p:spPr>
          <a:xfrm flipH="1" flipV="1">
            <a:off x="1088368" y="3637361"/>
            <a:ext cx="821410" cy="1035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02184A8-907E-401C-BD3B-6A31E50146E2}"/>
              </a:ext>
            </a:extLst>
          </p:cNvPr>
          <p:cNvCxnSpPr>
            <a:cxnSpLocks/>
            <a:stCxn id="13" idx="2"/>
            <a:endCxn id="11" idx="5"/>
          </p:cNvCxnSpPr>
          <p:nvPr/>
        </p:nvCxnSpPr>
        <p:spPr>
          <a:xfrm flipH="1" flipV="1">
            <a:off x="1088368" y="3637361"/>
            <a:ext cx="2779575" cy="1596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F16B0C-106C-4F97-A65C-6A60FC784A32}"/>
              </a:ext>
            </a:extLst>
          </p:cNvPr>
          <p:cNvCxnSpPr>
            <a:cxnSpLocks/>
            <a:stCxn id="12" idx="2"/>
            <a:endCxn id="22" idx="6"/>
          </p:cNvCxnSpPr>
          <p:nvPr/>
        </p:nvCxnSpPr>
        <p:spPr>
          <a:xfrm flipH="1" flipV="1">
            <a:off x="2768280" y="3819612"/>
            <a:ext cx="2102864" cy="399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9746F79-A5D1-49B0-BC5C-F8DEA60E6A93}"/>
              </a:ext>
            </a:extLst>
          </p:cNvPr>
          <p:cNvCxnSpPr>
            <a:cxnSpLocks/>
            <a:stCxn id="13" idx="4"/>
            <a:endCxn id="18" idx="5"/>
          </p:cNvCxnSpPr>
          <p:nvPr/>
        </p:nvCxnSpPr>
        <p:spPr>
          <a:xfrm flipH="1" flipV="1">
            <a:off x="2158981" y="4922051"/>
            <a:ext cx="1885175" cy="4879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</p:spTree>
    <p:extLst>
      <p:ext uri="{BB962C8B-B14F-4D97-AF65-F5344CB8AC3E}">
        <p14:creationId xmlns:p14="http://schemas.microsoft.com/office/powerpoint/2010/main" val="1345314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8AD976-2A40-4BB2-B4BE-9D42A2086126}"/>
              </a:ext>
            </a:extLst>
          </p:cNvPr>
          <p:cNvCxnSpPr>
            <a:stCxn id="22" idx="7"/>
            <a:endCxn id="17" idx="2"/>
          </p:cNvCxnSpPr>
          <p:nvPr/>
        </p:nvCxnSpPr>
        <p:spPr>
          <a:xfrm flipV="1">
            <a:off x="2716669" y="3160335"/>
            <a:ext cx="1802050" cy="534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B0266-E3C9-4CA3-A0E7-82E2B4461B07}"/>
              </a:ext>
            </a:extLst>
          </p:cNvPr>
          <p:cNvCxnSpPr>
            <a:cxnSpLocks/>
            <a:stCxn id="12" idx="7"/>
            <a:endCxn id="21" idx="3"/>
          </p:cNvCxnSpPr>
          <p:nvPr/>
        </p:nvCxnSpPr>
        <p:spPr>
          <a:xfrm flipV="1">
            <a:off x="5171958" y="2959933"/>
            <a:ext cx="1229331" cy="1134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2CF1A90-ABEF-448D-AA2F-A2F98BBDCA92}"/>
              </a:ext>
            </a:extLst>
          </p:cNvPr>
          <p:cNvCxnSpPr>
            <a:cxnSpLocks/>
            <a:stCxn id="12" idx="0"/>
            <a:endCxn id="17" idx="4"/>
          </p:cNvCxnSpPr>
          <p:nvPr/>
        </p:nvCxnSpPr>
        <p:spPr>
          <a:xfrm flipH="1" flipV="1">
            <a:off x="4694932" y="3336547"/>
            <a:ext cx="352425" cy="706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748C813-12D9-4401-A305-9BC0E0440441}"/>
              </a:ext>
            </a:extLst>
          </p:cNvPr>
          <p:cNvCxnSpPr>
            <a:cxnSpLocks/>
            <a:stCxn id="21" idx="2"/>
            <a:endCxn id="17" idx="6"/>
          </p:cNvCxnSpPr>
          <p:nvPr/>
        </p:nvCxnSpPr>
        <p:spPr>
          <a:xfrm flipH="1">
            <a:off x="4871144" y="2835332"/>
            <a:ext cx="1478534" cy="3250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C915E1-7FBD-4367-BA40-78D3002043F6}"/>
              </a:ext>
            </a:extLst>
          </p:cNvPr>
          <p:cNvCxnSpPr>
            <a:cxnSpLocks/>
            <a:stCxn id="23" idx="0"/>
            <a:endCxn id="21" idx="4"/>
          </p:cNvCxnSpPr>
          <p:nvPr/>
        </p:nvCxnSpPr>
        <p:spPr>
          <a:xfrm flipV="1">
            <a:off x="6176069" y="3011544"/>
            <a:ext cx="349822" cy="2045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D933DAC-9444-4987-A6A5-1C430262C154}"/>
              </a:ext>
            </a:extLst>
          </p:cNvPr>
          <p:cNvCxnSpPr>
            <a:cxnSpLocks/>
            <a:stCxn id="13" idx="0"/>
            <a:endCxn id="17" idx="3"/>
          </p:cNvCxnSpPr>
          <p:nvPr/>
        </p:nvCxnSpPr>
        <p:spPr>
          <a:xfrm flipV="1">
            <a:off x="4044156" y="3284936"/>
            <a:ext cx="526174" cy="1772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BFFCEA7-8652-4FE0-A932-35EFF654F824}"/>
              </a:ext>
            </a:extLst>
          </p:cNvPr>
          <p:cNvCxnSpPr>
            <a:cxnSpLocks/>
            <a:stCxn id="12" idx="3"/>
            <a:endCxn id="13" idx="7"/>
          </p:cNvCxnSpPr>
          <p:nvPr/>
        </p:nvCxnSpPr>
        <p:spPr>
          <a:xfrm flipH="1">
            <a:off x="4168757" y="4343397"/>
            <a:ext cx="753998" cy="7657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644D402-BFAF-43AD-A7B2-C0D0DC116110}"/>
              </a:ext>
            </a:extLst>
          </p:cNvPr>
          <p:cNvCxnSpPr>
            <a:cxnSpLocks/>
            <a:stCxn id="23" idx="1"/>
            <a:endCxn id="12" idx="5"/>
          </p:cNvCxnSpPr>
          <p:nvPr/>
        </p:nvCxnSpPr>
        <p:spPr>
          <a:xfrm flipH="1" flipV="1">
            <a:off x="5171958" y="4343397"/>
            <a:ext cx="879509" cy="765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EE1834D-90C5-41AE-BC77-38FF8D5218DA}"/>
              </a:ext>
            </a:extLst>
          </p:cNvPr>
          <p:cNvCxnSpPr>
            <a:cxnSpLocks/>
            <a:stCxn id="13" idx="1"/>
            <a:endCxn id="22" idx="5"/>
          </p:cNvCxnSpPr>
          <p:nvPr/>
        </p:nvCxnSpPr>
        <p:spPr>
          <a:xfrm flipH="1" flipV="1">
            <a:off x="2716669" y="3944213"/>
            <a:ext cx="1202885" cy="1164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8710B7F-11A8-4250-B06E-A0FD23BB67D9}"/>
              </a:ext>
            </a:extLst>
          </p:cNvPr>
          <p:cNvCxnSpPr>
            <a:cxnSpLocks/>
            <a:stCxn id="23" idx="2"/>
            <a:endCxn id="13" idx="6"/>
          </p:cNvCxnSpPr>
          <p:nvPr/>
        </p:nvCxnSpPr>
        <p:spPr>
          <a:xfrm flipH="1">
            <a:off x="4220368" y="5233741"/>
            <a:ext cx="177948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F9E3043-A538-4C20-8F85-855C3F6B45EC}"/>
              </a:ext>
            </a:extLst>
          </p:cNvPr>
          <p:cNvCxnSpPr>
            <a:cxnSpLocks/>
            <a:stCxn id="22" idx="2"/>
            <a:endCxn id="11" idx="6"/>
          </p:cNvCxnSpPr>
          <p:nvPr/>
        </p:nvCxnSpPr>
        <p:spPr>
          <a:xfrm flipH="1" flipV="1">
            <a:off x="1139979" y="3512760"/>
            <a:ext cx="1275876" cy="306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779543B-3F1A-42DB-A120-5C5ECAEB8DD7}"/>
              </a:ext>
            </a:extLst>
          </p:cNvPr>
          <p:cNvCxnSpPr>
            <a:cxnSpLocks/>
            <a:stCxn id="17" idx="1"/>
            <a:endCxn id="11" idx="7"/>
          </p:cNvCxnSpPr>
          <p:nvPr/>
        </p:nvCxnSpPr>
        <p:spPr>
          <a:xfrm flipH="1">
            <a:off x="1088368" y="3035733"/>
            <a:ext cx="3481962" cy="352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79F151D-D790-4B03-9FD5-C0A908C9654F}"/>
              </a:ext>
            </a:extLst>
          </p:cNvPr>
          <p:cNvCxnSpPr>
            <a:cxnSpLocks/>
            <a:stCxn id="18" idx="7"/>
            <a:endCxn id="22" idx="4"/>
          </p:cNvCxnSpPr>
          <p:nvPr/>
        </p:nvCxnSpPr>
        <p:spPr>
          <a:xfrm flipV="1">
            <a:off x="2158981" y="3995824"/>
            <a:ext cx="433087" cy="677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F605277-FC93-4129-9757-B251E8BCA968}"/>
              </a:ext>
            </a:extLst>
          </p:cNvPr>
          <p:cNvCxnSpPr>
            <a:cxnSpLocks/>
            <a:stCxn id="18" idx="1"/>
            <a:endCxn id="11" idx="5"/>
          </p:cNvCxnSpPr>
          <p:nvPr/>
        </p:nvCxnSpPr>
        <p:spPr>
          <a:xfrm flipH="1" flipV="1">
            <a:off x="1088368" y="3637361"/>
            <a:ext cx="821410" cy="1035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02184A8-907E-401C-BD3B-6A31E50146E2}"/>
              </a:ext>
            </a:extLst>
          </p:cNvPr>
          <p:cNvCxnSpPr>
            <a:cxnSpLocks/>
            <a:stCxn id="13" idx="2"/>
            <a:endCxn id="11" idx="5"/>
          </p:cNvCxnSpPr>
          <p:nvPr/>
        </p:nvCxnSpPr>
        <p:spPr>
          <a:xfrm flipH="1" flipV="1">
            <a:off x="1088368" y="3637361"/>
            <a:ext cx="2779575" cy="1596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F16B0C-106C-4F97-A65C-6A60FC784A32}"/>
              </a:ext>
            </a:extLst>
          </p:cNvPr>
          <p:cNvCxnSpPr>
            <a:cxnSpLocks/>
            <a:stCxn id="12" idx="2"/>
            <a:endCxn id="22" idx="6"/>
          </p:cNvCxnSpPr>
          <p:nvPr/>
        </p:nvCxnSpPr>
        <p:spPr>
          <a:xfrm flipH="1" flipV="1">
            <a:off x="2768280" y="3819612"/>
            <a:ext cx="2102864" cy="399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9746F79-A5D1-49B0-BC5C-F8DEA60E6A93}"/>
              </a:ext>
            </a:extLst>
          </p:cNvPr>
          <p:cNvCxnSpPr>
            <a:cxnSpLocks/>
            <a:stCxn id="13" idx="4"/>
            <a:endCxn id="18" idx="5"/>
          </p:cNvCxnSpPr>
          <p:nvPr/>
        </p:nvCxnSpPr>
        <p:spPr>
          <a:xfrm flipH="1" flipV="1">
            <a:off x="2158981" y="4922051"/>
            <a:ext cx="1885175" cy="4879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</p:spTree>
    <p:extLst>
      <p:ext uri="{BB962C8B-B14F-4D97-AF65-F5344CB8AC3E}">
        <p14:creationId xmlns:p14="http://schemas.microsoft.com/office/powerpoint/2010/main" val="287103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28AC8574-79CD-4EE8-964C-01E1B9C8569B}"/>
              </a:ext>
            </a:extLst>
          </p:cNvPr>
          <p:cNvSpPr/>
          <p:nvPr/>
        </p:nvSpPr>
        <p:spPr>
          <a:xfrm>
            <a:off x="1668085" y="4278490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715B899-0AF9-46EF-B5DA-BD476B4B5253}"/>
              </a:ext>
            </a:extLst>
          </p:cNvPr>
          <p:cNvSpPr/>
          <p:nvPr/>
        </p:nvSpPr>
        <p:spPr>
          <a:xfrm>
            <a:off x="6284339" y="484522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9E3D08-FFA3-4295-81FD-9150CC1EF350}"/>
              </a:ext>
            </a:extLst>
          </p:cNvPr>
          <p:cNvSpPr/>
          <p:nvPr/>
        </p:nvSpPr>
        <p:spPr>
          <a:xfrm>
            <a:off x="5281138" y="586016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2EDD184-C597-49B2-905A-89810206B5DF}"/>
              </a:ext>
            </a:extLst>
          </p:cNvPr>
          <p:cNvSpPr/>
          <p:nvPr/>
        </p:nvSpPr>
        <p:spPr>
          <a:xfrm>
            <a:off x="5931914" y="378676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7F1E0C1-E351-413F-8D8B-D2C9F9D908F5}"/>
              </a:ext>
            </a:extLst>
          </p:cNvPr>
          <p:cNvSpPr/>
          <p:nvPr/>
        </p:nvSpPr>
        <p:spPr>
          <a:xfrm>
            <a:off x="3271362" y="542387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48CCB72-247D-4705-A67A-0E5DA14BCE08}"/>
              </a:ext>
            </a:extLst>
          </p:cNvPr>
          <p:cNvSpPr/>
          <p:nvPr/>
        </p:nvSpPr>
        <p:spPr>
          <a:xfrm>
            <a:off x="7762873" y="346175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D616AA5-3F4D-4DFC-94A1-D5E6C9F4A3DA}"/>
              </a:ext>
            </a:extLst>
          </p:cNvPr>
          <p:cNvSpPr/>
          <p:nvPr/>
        </p:nvSpPr>
        <p:spPr>
          <a:xfrm>
            <a:off x="3829050" y="444603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BF3A0AF-BFBB-4B88-86DA-E40C50CE20A1}"/>
              </a:ext>
            </a:extLst>
          </p:cNvPr>
          <p:cNvSpPr/>
          <p:nvPr/>
        </p:nvSpPr>
        <p:spPr>
          <a:xfrm>
            <a:off x="7413051" y="586016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4064095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8AD976-2A40-4BB2-B4BE-9D42A2086126}"/>
              </a:ext>
            </a:extLst>
          </p:cNvPr>
          <p:cNvCxnSpPr>
            <a:stCxn id="22" idx="7"/>
            <a:endCxn id="17" idx="2"/>
          </p:cNvCxnSpPr>
          <p:nvPr/>
        </p:nvCxnSpPr>
        <p:spPr>
          <a:xfrm flipV="1">
            <a:off x="2716669" y="3160335"/>
            <a:ext cx="1802050" cy="5346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B0266-E3C9-4CA3-A0E7-82E2B4461B07}"/>
              </a:ext>
            </a:extLst>
          </p:cNvPr>
          <p:cNvCxnSpPr>
            <a:cxnSpLocks/>
            <a:stCxn id="12" idx="7"/>
            <a:endCxn id="21" idx="3"/>
          </p:cNvCxnSpPr>
          <p:nvPr/>
        </p:nvCxnSpPr>
        <p:spPr>
          <a:xfrm flipV="1">
            <a:off x="5171958" y="2959933"/>
            <a:ext cx="1229331" cy="11342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C915E1-7FBD-4367-BA40-78D3002043F6}"/>
              </a:ext>
            </a:extLst>
          </p:cNvPr>
          <p:cNvCxnSpPr>
            <a:cxnSpLocks/>
            <a:stCxn id="23" idx="0"/>
            <a:endCxn id="21" idx="4"/>
          </p:cNvCxnSpPr>
          <p:nvPr/>
        </p:nvCxnSpPr>
        <p:spPr>
          <a:xfrm flipV="1">
            <a:off x="6176069" y="3011544"/>
            <a:ext cx="349822" cy="20459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BFFCEA7-8652-4FE0-A932-35EFF654F824}"/>
              </a:ext>
            </a:extLst>
          </p:cNvPr>
          <p:cNvCxnSpPr>
            <a:cxnSpLocks/>
            <a:stCxn id="12" idx="3"/>
            <a:endCxn id="13" idx="7"/>
          </p:cNvCxnSpPr>
          <p:nvPr/>
        </p:nvCxnSpPr>
        <p:spPr>
          <a:xfrm flipH="1">
            <a:off x="4168757" y="4343397"/>
            <a:ext cx="753998" cy="7657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F9E3043-A538-4C20-8F85-855C3F6B45EC}"/>
              </a:ext>
            </a:extLst>
          </p:cNvPr>
          <p:cNvCxnSpPr>
            <a:cxnSpLocks/>
            <a:stCxn id="22" idx="2"/>
            <a:endCxn id="11" idx="6"/>
          </p:cNvCxnSpPr>
          <p:nvPr/>
        </p:nvCxnSpPr>
        <p:spPr>
          <a:xfrm flipH="1" flipV="1">
            <a:off x="1139979" y="3512760"/>
            <a:ext cx="1275876" cy="3068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79F151D-D790-4B03-9FD5-C0A908C9654F}"/>
              </a:ext>
            </a:extLst>
          </p:cNvPr>
          <p:cNvCxnSpPr>
            <a:cxnSpLocks/>
            <a:stCxn id="18" idx="7"/>
            <a:endCxn id="22" idx="4"/>
          </p:cNvCxnSpPr>
          <p:nvPr/>
        </p:nvCxnSpPr>
        <p:spPr>
          <a:xfrm flipV="1">
            <a:off x="2158981" y="3995824"/>
            <a:ext cx="433087" cy="677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F16B0C-106C-4F97-A65C-6A60FC784A32}"/>
              </a:ext>
            </a:extLst>
          </p:cNvPr>
          <p:cNvCxnSpPr>
            <a:cxnSpLocks/>
            <a:stCxn id="12" idx="2"/>
            <a:endCxn id="22" idx="6"/>
          </p:cNvCxnSpPr>
          <p:nvPr/>
        </p:nvCxnSpPr>
        <p:spPr>
          <a:xfrm flipH="1" flipV="1">
            <a:off x="2768280" y="3819612"/>
            <a:ext cx="2102864" cy="3991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/>
              <p:nvPr/>
            </p:nvSpPr>
            <p:spPr>
              <a:xfrm>
                <a:off x="7290690" y="2258404"/>
                <a:ext cx="443595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Claim</a:t>
                </a:r>
                <a:r>
                  <a:rPr lang="en-IN" sz="2800" dirty="0">
                    <a:latin typeface="Nunito Light" panose="00000400000000000000" pitchFamily="2" charset="0"/>
                  </a:rPr>
                  <a:t>: length of MST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 length of shortest cycle that visits all pts.</a:t>
                </a: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690" y="2258404"/>
                <a:ext cx="4435952" cy="1384995"/>
              </a:xfrm>
              <a:prstGeom prst="rect">
                <a:avLst/>
              </a:prstGeom>
              <a:blipFill>
                <a:blip r:embed="rId3"/>
                <a:stretch>
                  <a:fillRect l="-2885" t="-3947" b="-1096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4916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8AD976-2A40-4BB2-B4BE-9D42A2086126}"/>
              </a:ext>
            </a:extLst>
          </p:cNvPr>
          <p:cNvCxnSpPr>
            <a:stCxn id="22" idx="7"/>
            <a:endCxn id="17" idx="2"/>
          </p:cNvCxnSpPr>
          <p:nvPr/>
        </p:nvCxnSpPr>
        <p:spPr>
          <a:xfrm flipV="1">
            <a:off x="2716669" y="3160335"/>
            <a:ext cx="1802050" cy="5346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B0266-E3C9-4CA3-A0E7-82E2B4461B07}"/>
              </a:ext>
            </a:extLst>
          </p:cNvPr>
          <p:cNvCxnSpPr>
            <a:cxnSpLocks/>
            <a:stCxn id="12" idx="7"/>
            <a:endCxn id="21" idx="3"/>
          </p:cNvCxnSpPr>
          <p:nvPr/>
        </p:nvCxnSpPr>
        <p:spPr>
          <a:xfrm flipV="1">
            <a:off x="5171958" y="2959933"/>
            <a:ext cx="1229331" cy="11342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C915E1-7FBD-4367-BA40-78D3002043F6}"/>
              </a:ext>
            </a:extLst>
          </p:cNvPr>
          <p:cNvCxnSpPr>
            <a:cxnSpLocks/>
            <a:stCxn id="23" idx="0"/>
            <a:endCxn id="21" idx="4"/>
          </p:cNvCxnSpPr>
          <p:nvPr/>
        </p:nvCxnSpPr>
        <p:spPr>
          <a:xfrm flipV="1">
            <a:off x="6176069" y="3011544"/>
            <a:ext cx="349822" cy="20459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BFFCEA7-8652-4FE0-A932-35EFF654F824}"/>
              </a:ext>
            </a:extLst>
          </p:cNvPr>
          <p:cNvCxnSpPr>
            <a:cxnSpLocks/>
            <a:stCxn id="12" idx="3"/>
            <a:endCxn id="13" idx="7"/>
          </p:cNvCxnSpPr>
          <p:nvPr/>
        </p:nvCxnSpPr>
        <p:spPr>
          <a:xfrm flipH="1">
            <a:off x="4168757" y="4343397"/>
            <a:ext cx="753998" cy="7657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F9E3043-A538-4C20-8F85-855C3F6B45EC}"/>
              </a:ext>
            </a:extLst>
          </p:cNvPr>
          <p:cNvCxnSpPr>
            <a:cxnSpLocks/>
            <a:stCxn id="22" idx="2"/>
            <a:endCxn id="11" idx="6"/>
          </p:cNvCxnSpPr>
          <p:nvPr/>
        </p:nvCxnSpPr>
        <p:spPr>
          <a:xfrm flipH="1" flipV="1">
            <a:off x="1139979" y="3512760"/>
            <a:ext cx="1275876" cy="3068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79F151D-D790-4B03-9FD5-C0A908C9654F}"/>
              </a:ext>
            </a:extLst>
          </p:cNvPr>
          <p:cNvCxnSpPr>
            <a:cxnSpLocks/>
            <a:stCxn id="18" idx="7"/>
            <a:endCxn id="22" idx="4"/>
          </p:cNvCxnSpPr>
          <p:nvPr/>
        </p:nvCxnSpPr>
        <p:spPr>
          <a:xfrm flipV="1">
            <a:off x="2158981" y="3995824"/>
            <a:ext cx="433087" cy="677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F16B0C-106C-4F97-A65C-6A60FC784A32}"/>
              </a:ext>
            </a:extLst>
          </p:cNvPr>
          <p:cNvCxnSpPr>
            <a:cxnSpLocks/>
            <a:stCxn id="12" idx="2"/>
            <a:endCxn id="22" idx="6"/>
          </p:cNvCxnSpPr>
          <p:nvPr/>
        </p:nvCxnSpPr>
        <p:spPr>
          <a:xfrm flipH="1" flipV="1">
            <a:off x="2768280" y="3819612"/>
            <a:ext cx="2102864" cy="3991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/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Claim</a:t>
                </a:r>
                <a:r>
                  <a:rPr lang="en-IN" sz="2800" dirty="0">
                    <a:latin typeface="Nunito Light" panose="00000400000000000000" pitchFamily="2" charset="0"/>
                  </a:rPr>
                  <a:t>: length of MST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 length of OPT</a:t>
                </a: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blipFill>
                <a:blip r:embed="rId3"/>
                <a:stretch>
                  <a:fillRect l="-2885" t="-5732" b="-165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6122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8AD976-2A40-4BB2-B4BE-9D42A2086126}"/>
              </a:ext>
            </a:extLst>
          </p:cNvPr>
          <p:cNvCxnSpPr>
            <a:stCxn id="22" idx="7"/>
            <a:endCxn id="17" idx="2"/>
          </p:cNvCxnSpPr>
          <p:nvPr/>
        </p:nvCxnSpPr>
        <p:spPr>
          <a:xfrm flipV="1">
            <a:off x="2716669" y="3160335"/>
            <a:ext cx="1802050" cy="5346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B0266-E3C9-4CA3-A0E7-82E2B4461B07}"/>
              </a:ext>
            </a:extLst>
          </p:cNvPr>
          <p:cNvCxnSpPr>
            <a:cxnSpLocks/>
            <a:stCxn id="12" idx="7"/>
            <a:endCxn id="21" idx="3"/>
          </p:cNvCxnSpPr>
          <p:nvPr/>
        </p:nvCxnSpPr>
        <p:spPr>
          <a:xfrm flipV="1">
            <a:off x="5171958" y="2959933"/>
            <a:ext cx="1229331" cy="11342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C915E1-7FBD-4367-BA40-78D3002043F6}"/>
              </a:ext>
            </a:extLst>
          </p:cNvPr>
          <p:cNvCxnSpPr>
            <a:cxnSpLocks/>
            <a:stCxn id="23" idx="0"/>
            <a:endCxn id="21" idx="4"/>
          </p:cNvCxnSpPr>
          <p:nvPr/>
        </p:nvCxnSpPr>
        <p:spPr>
          <a:xfrm flipV="1">
            <a:off x="6176069" y="3011544"/>
            <a:ext cx="349822" cy="20459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BFFCEA7-8652-4FE0-A932-35EFF654F824}"/>
              </a:ext>
            </a:extLst>
          </p:cNvPr>
          <p:cNvCxnSpPr>
            <a:cxnSpLocks/>
            <a:stCxn id="12" idx="3"/>
            <a:endCxn id="13" idx="7"/>
          </p:cNvCxnSpPr>
          <p:nvPr/>
        </p:nvCxnSpPr>
        <p:spPr>
          <a:xfrm flipH="1">
            <a:off x="4168757" y="4343397"/>
            <a:ext cx="753998" cy="7657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F9E3043-A538-4C20-8F85-855C3F6B45EC}"/>
              </a:ext>
            </a:extLst>
          </p:cNvPr>
          <p:cNvCxnSpPr>
            <a:cxnSpLocks/>
            <a:stCxn id="22" idx="2"/>
            <a:endCxn id="11" idx="6"/>
          </p:cNvCxnSpPr>
          <p:nvPr/>
        </p:nvCxnSpPr>
        <p:spPr>
          <a:xfrm flipH="1" flipV="1">
            <a:off x="1139979" y="3512760"/>
            <a:ext cx="1275876" cy="3068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79F151D-D790-4B03-9FD5-C0A908C9654F}"/>
              </a:ext>
            </a:extLst>
          </p:cNvPr>
          <p:cNvCxnSpPr>
            <a:cxnSpLocks/>
            <a:stCxn id="18" idx="7"/>
            <a:endCxn id="22" idx="4"/>
          </p:cNvCxnSpPr>
          <p:nvPr/>
        </p:nvCxnSpPr>
        <p:spPr>
          <a:xfrm flipV="1">
            <a:off x="2158981" y="3995824"/>
            <a:ext cx="433087" cy="677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F16B0C-106C-4F97-A65C-6A60FC784A32}"/>
              </a:ext>
            </a:extLst>
          </p:cNvPr>
          <p:cNvCxnSpPr>
            <a:cxnSpLocks/>
            <a:stCxn id="12" idx="2"/>
            <a:endCxn id="22" idx="6"/>
          </p:cNvCxnSpPr>
          <p:nvPr/>
        </p:nvCxnSpPr>
        <p:spPr>
          <a:xfrm flipH="1" flipV="1">
            <a:off x="2768280" y="3819612"/>
            <a:ext cx="2102864" cy="3991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/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Claim</a:t>
                </a:r>
                <a:r>
                  <a:rPr lang="en-IN" sz="2800" dirty="0">
                    <a:latin typeface="Nunito Light" panose="00000400000000000000" pitchFamily="2" charset="0"/>
                  </a:rPr>
                  <a:t>: length of MST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 length of OPT</a:t>
                </a: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blipFill>
                <a:blip r:embed="rId3"/>
                <a:stretch>
                  <a:fillRect l="-2885" t="-5732" b="-165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3794BB6A-D65C-40F1-9A9F-9B47F12AC41A}"/>
              </a:ext>
            </a:extLst>
          </p:cNvPr>
          <p:cNvSpPr txBox="1"/>
          <p:nvPr/>
        </p:nvSpPr>
        <p:spPr>
          <a:xfrm>
            <a:off x="7290690" y="3496506"/>
            <a:ext cx="4435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Sure, but we want a cycle...</a:t>
            </a:r>
          </a:p>
        </p:txBody>
      </p:sp>
    </p:spTree>
    <p:extLst>
      <p:ext uri="{BB962C8B-B14F-4D97-AF65-F5344CB8AC3E}">
        <p14:creationId xmlns:p14="http://schemas.microsoft.com/office/powerpoint/2010/main" val="3588686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/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Claim</a:t>
                </a:r>
                <a:r>
                  <a:rPr lang="en-IN" sz="2800" dirty="0">
                    <a:latin typeface="Nunito Light" panose="00000400000000000000" pitchFamily="2" charset="0"/>
                  </a:rPr>
                  <a:t>: length of MST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 length of OPT</a:t>
                </a: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blipFill>
                <a:blip r:embed="rId3"/>
                <a:stretch>
                  <a:fillRect l="-2885" t="-5732" b="-165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3794BB6A-D65C-40F1-9A9F-9B47F12AC41A}"/>
              </a:ext>
            </a:extLst>
          </p:cNvPr>
          <p:cNvSpPr txBox="1"/>
          <p:nvPr/>
        </p:nvSpPr>
        <p:spPr>
          <a:xfrm>
            <a:off x="7290690" y="3496506"/>
            <a:ext cx="4435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Sure, but we want a cycle...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EE6509C-DA12-4346-834D-29849001ED92}"/>
              </a:ext>
            </a:extLst>
          </p:cNvPr>
          <p:cNvSpPr/>
          <p:nvPr/>
        </p:nvSpPr>
        <p:spPr>
          <a:xfrm>
            <a:off x="1127760" y="348488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05EC36E-7DBE-4216-B3BB-542A420DD530}"/>
              </a:ext>
            </a:extLst>
          </p:cNvPr>
          <p:cNvSpPr/>
          <p:nvPr/>
        </p:nvSpPr>
        <p:spPr>
          <a:xfrm rot="10615390">
            <a:off x="1058818" y="363809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A902E5-2E76-48D6-9052-D13E26C3EAAD}"/>
              </a:ext>
            </a:extLst>
          </p:cNvPr>
          <p:cNvSpPr/>
          <p:nvPr/>
        </p:nvSpPr>
        <p:spPr>
          <a:xfrm>
            <a:off x="2621280" y="3040702"/>
            <a:ext cx="1930400" cy="637218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40E94D-EC39-424B-90F0-516F641E9D89}"/>
              </a:ext>
            </a:extLst>
          </p:cNvPr>
          <p:cNvSpPr/>
          <p:nvPr/>
        </p:nvSpPr>
        <p:spPr>
          <a:xfrm rot="10800000">
            <a:off x="2752331" y="3201312"/>
            <a:ext cx="1750547" cy="542789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F09E9D-6C7A-4586-BF58-20B8F047E943}"/>
              </a:ext>
            </a:extLst>
          </p:cNvPr>
          <p:cNvSpPr/>
          <p:nvPr/>
        </p:nvSpPr>
        <p:spPr>
          <a:xfrm>
            <a:off x="2052320" y="3921760"/>
            <a:ext cx="406400" cy="690880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5C0F122-05AB-4F9C-8BE0-F04E4500A9CB}"/>
              </a:ext>
            </a:extLst>
          </p:cNvPr>
          <p:cNvSpPr/>
          <p:nvPr/>
        </p:nvSpPr>
        <p:spPr>
          <a:xfrm rot="10800000">
            <a:off x="2202727" y="4004421"/>
            <a:ext cx="406400" cy="690880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0D72A20-63EE-4E1A-B64F-C281A3A82EA3}"/>
              </a:ext>
            </a:extLst>
          </p:cNvPr>
          <p:cNvSpPr/>
          <p:nvPr/>
        </p:nvSpPr>
        <p:spPr>
          <a:xfrm>
            <a:off x="2692400" y="3962400"/>
            <a:ext cx="2174240" cy="356654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00867BC-F118-4AC5-A780-DFAC1AC2D08A}"/>
              </a:ext>
            </a:extLst>
          </p:cNvPr>
          <p:cNvSpPr/>
          <p:nvPr/>
        </p:nvSpPr>
        <p:spPr>
          <a:xfrm rot="10800000">
            <a:off x="2769643" y="3820954"/>
            <a:ext cx="2118813" cy="315560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D4DA78D-4658-41A7-8D3C-65FA301F40FE}"/>
              </a:ext>
            </a:extLst>
          </p:cNvPr>
          <p:cNvSpPr/>
          <p:nvPr/>
        </p:nvSpPr>
        <p:spPr>
          <a:xfrm>
            <a:off x="5110480" y="29362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5A433E-AAB4-4B0B-ABE4-F9AD6DA123F1}"/>
              </a:ext>
            </a:extLst>
          </p:cNvPr>
          <p:cNvSpPr/>
          <p:nvPr/>
        </p:nvSpPr>
        <p:spPr>
          <a:xfrm rot="10488290">
            <a:off x="5214160" y="30378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7075DBC-0E0C-4AF4-90FA-BD98361D5D17}"/>
              </a:ext>
            </a:extLst>
          </p:cNvPr>
          <p:cNvSpPr/>
          <p:nvPr/>
        </p:nvSpPr>
        <p:spPr>
          <a:xfrm>
            <a:off x="4145280" y="4358640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4F5584D-5F0C-4254-B004-6A82D5FA9E11}"/>
              </a:ext>
            </a:extLst>
          </p:cNvPr>
          <p:cNvSpPr/>
          <p:nvPr/>
        </p:nvSpPr>
        <p:spPr>
          <a:xfrm rot="10320210">
            <a:off x="4201448" y="4447558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E0424A-3CB9-4B2E-837B-9311309E325C}"/>
              </a:ext>
            </a:extLst>
          </p:cNvPr>
          <p:cNvSpPr/>
          <p:nvPr/>
        </p:nvSpPr>
        <p:spPr>
          <a:xfrm>
            <a:off x="5983961" y="3037840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A731E78-4664-4599-8ED9-BCFFB7BB86D3}"/>
              </a:ext>
            </a:extLst>
          </p:cNvPr>
          <p:cNvSpPr/>
          <p:nvPr/>
        </p:nvSpPr>
        <p:spPr>
          <a:xfrm rot="10800000">
            <a:off x="6269235" y="3011544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2357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/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Claim</a:t>
                </a:r>
                <a:r>
                  <a:rPr lang="en-IN" sz="2800" dirty="0">
                    <a:latin typeface="Nunito Light" panose="00000400000000000000" pitchFamily="2" charset="0"/>
                  </a:rPr>
                  <a:t>: length of MST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 length of OPT</a:t>
                </a: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blipFill>
                <a:blip r:embed="rId3"/>
                <a:stretch>
                  <a:fillRect l="-2885" t="-5732" b="-165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3794BB6A-D65C-40F1-9A9F-9B47F12AC41A}"/>
              </a:ext>
            </a:extLst>
          </p:cNvPr>
          <p:cNvSpPr txBox="1"/>
          <p:nvPr/>
        </p:nvSpPr>
        <p:spPr>
          <a:xfrm>
            <a:off x="7290690" y="3496506"/>
            <a:ext cx="4435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Sure, but we want a cycle...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EE6509C-DA12-4346-834D-29849001ED92}"/>
              </a:ext>
            </a:extLst>
          </p:cNvPr>
          <p:cNvSpPr/>
          <p:nvPr/>
        </p:nvSpPr>
        <p:spPr>
          <a:xfrm>
            <a:off x="1127760" y="348488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05EC36E-7DBE-4216-B3BB-542A420DD530}"/>
              </a:ext>
            </a:extLst>
          </p:cNvPr>
          <p:cNvSpPr/>
          <p:nvPr/>
        </p:nvSpPr>
        <p:spPr>
          <a:xfrm rot="10615390">
            <a:off x="1058818" y="363809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A902E5-2E76-48D6-9052-D13E26C3EAAD}"/>
              </a:ext>
            </a:extLst>
          </p:cNvPr>
          <p:cNvSpPr/>
          <p:nvPr/>
        </p:nvSpPr>
        <p:spPr>
          <a:xfrm>
            <a:off x="2621280" y="3040702"/>
            <a:ext cx="1930400" cy="637218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40E94D-EC39-424B-90F0-516F641E9D89}"/>
              </a:ext>
            </a:extLst>
          </p:cNvPr>
          <p:cNvSpPr/>
          <p:nvPr/>
        </p:nvSpPr>
        <p:spPr>
          <a:xfrm rot="10800000">
            <a:off x="2752331" y="3201312"/>
            <a:ext cx="1750547" cy="542789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F09E9D-6C7A-4586-BF58-20B8F047E943}"/>
              </a:ext>
            </a:extLst>
          </p:cNvPr>
          <p:cNvSpPr/>
          <p:nvPr/>
        </p:nvSpPr>
        <p:spPr>
          <a:xfrm>
            <a:off x="2052320" y="3921760"/>
            <a:ext cx="406400" cy="690880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5C0F122-05AB-4F9C-8BE0-F04E4500A9CB}"/>
              </a:ext>
            </a:extLst>
          </p:cNvPr>
          <p:cNvSpPr/>
          <p:nvPr/>
        </p:nvSpPr>
        <p:spPr>
          <a:xfrm rot="10800000">
            <a:off x="2202727" y="4004421"/>
            <a:ext cx="406400" cy="690880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0D72A20-63EE-4E1A-B64F-C281A3A82EA3}"/>
              </a:ext>
            </a:extLst>
          </p:cNvPr>
          <p:cNvSpPr/>
          <p:nvPr/>
        </p:nvSpPr>
        <p:spPr>
          <a:xfrm>
            <a:off x="2692400" y="3962400"/>
            <a:ext cx="2174240" cy="356654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00867BC-F118-4AC5-A780-DFAC1AC2D08A}"/>
              </a:ext>
            </a:extLst>
          </p:cNvPr>
          <p:cNvSpPr/>
          <p:nvPr/>
        </p:nvSpPr>
        <p:spPr>
          <a:xfrm rot="10800000">
            <a:off x="2769643" y="3820954"/>
            <a:ext cx="2118813" cy="315560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D4DA78D-4658-41A7-8D3C-65FA301F40FE}"/>
              </a:ext>
            </a:extLst>
          </p:cNvPr>
          <p:cNvSpPr/>
          <p:nvPr/>
        </p:nvSpPr>
        <p:spPr>
          <a:xfrm>
            <a:off x="5110480" y="29362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5A433E-AAB4-4B0B-ABE4-F9AD6DA123F1}"/>
              </a:ext>
            </a:extLst>
          </p:cNvPr>
          <p:cNvSpPr/>
          <p:nvPr/>
        </p:nvSpPr>
        <p:spPr>
          <a:xfrm rot="10488290">
            <a:off x="5214160" y="30378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7075DBC-0E0C-4AF4-90FA-BD98361D5D17}"/>
              </a:ext>
            </a:extLst>
          </p:cNvPr>
          <p:cNvSpPr/>
          <p:nvPr/>
        </p:nvSpPr>
        <p:spPr>
          <a:xfrm>
            <a:off x="4145280" y="4358640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4F5584D-5F0C-4254-B004-6A82D5FA9E11}"/>
              </a:ext>
            </a:extLst>
          </p:cNvPr>
          <p:cNvSpPr/>
          <p:nvPr/>
        </p:nvSpPr>
        <p:spPr>
          <a:xfrm rot="10320210">
            <a:off x="4201448" y="4447558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E0424A-3CB9-4B2E-837B-9311309E325C}"/>
              </a:ext>
            </a:extLst>
          </p:cNvPr>
          <p:cNvSpPr/>
          <p:nvPr/>
        </p:nvSpPr>
        <p:spPr>
          <a:xfrm>
            <a:off x="5983961" y="3037840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A731E78-4664-4599-8ED9-BCFFB7BB86D3}"/>
              </a:ext>
            </a:extLst>
          </p:cNvPr>
          <p:cNvSpPr/>
          <p:nvPr/>
        </p:nvSpPr>
        <p:spPr>
          <a:xfrm rot="10800000">
            <a:off x="6269235" y="3011544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1CB0F12-2BB5-48E8-B1A8-68B1D4B63340}"/>
                  </a:ext>
                </a:extLst>
              </p:cNvPr>
              <p:cNvSpPr txBox="1"/>
              <p:nvPr/>
            </p:nvSpPr>
            <p:spPr>
              <a:xfrm>
                <a:off x="7272724" y="4142996"/>
                <a:ext cx="443595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By doubling edges of MST, can get a </a:t>
                </a:r>
                <a:r>
                  <a:rPr lang="en-IN" sz="2800" u="sng" dirty="0">
                    <a:latin typeface="Nunito Light" panose="00000400000000000000" pitchFamily="2" charset="0"/>
                  </a:rPr>
                  <a:t>walk</a:t>
                </a:r>
                <a:r>
                  <a:rPr lang="en-IN" sz="2800" dirty="0">
                    <a:latin typeface="Nunito Light" panose="00000400000000000000" pitchFamily="2" charset="0"/>
                  </a:rPr>
                  <a:t> of length </a:t>
                </a:r>
                <a:br>
                  <a:rPr lang="en-IN" sz="2800" dirty="0">
                    <a:latin typeface="Nunito Light" panose="00000400000000000000" pitchFamily="2" charset="0"/>
                  </a:rPr>
                </a:br>
                <a:r>
                  <a:rPr lang="en-IN" sz="2800" dirty="0">
                    <a:latin typeface="Nunito Light" panose="00000400000000000000" pitchFamily="2" charset="0"/>
                  </a:rPr>
                  <a:t>2 x MST 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  2 x OPT</a:t>
                </a: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1CB0F12-2BB5-48E8-B1A8-68B1D4B63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724" y="4142996"/>
                <a:ext cx="4435952" cy="1384995"/>
              </a:xfrm>
              <a:prstGeom prst="rect">
                <a:avLst/>
              </a:prstGeom>
              <a:blipFill>
                <a:blip r:embed="rId4"/>
                <a:stretch>
                  <a:fillRect l="-2747" t="-4846" r="-3571" b="-1189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323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/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Claim</a:t>
                </a:r>
                <a:r>
                  <a:rPr lang="en-IN" sz="2800" dirty="0">
                    <a:latin typeface="Nunito Light" panose="00000400000000000000" pitchFamily="2" charset="0"/>
                  </a:rPr>
                  <a:t>: length of MST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 length of OPT</a:t>
                </a: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578F249-F480-42F5-AE41-5B052B86C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690" y="2258404"/>
                <a:ext cx="4435952" cy="954107"/>
              </a:xfrm>
              <a:prstGeom prst="rect">
                <a:avLst/>
              </a:prstGeom>
              <a:blipFill>
                <a:blip r:embed="rId3"/>
                <a:stretch>
                  <a:fillRect l="-2885" t="-5732" b="-165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3794BB6A-D65C-40F1-9A9F-9B47F12AC41A}"/>
              </a:ext>
            </a:extLst>
          </p:cNvPr>
          <p:cNvSpPr txBox="1"/>
          <p:nvPr/>
        </p:nvSpPr>
        <p:spPr>
          <a:xfrm>
            <a:off x="7290690" y="3496506"/>
            <a:ext cx="4435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Sure, but we want a cycle...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EE6509C-DA12-4346-834D-29849001ED92}"/>
              </a:ext>
            </a:extLst>
          </p:cNvPr>
          <p:cNvSpPr/>
          <p:nvPr/>
        </p:nvSpPr>
        <p:spPr>
          <a:xfrm>
            <a:off x="1127760" y="348488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05EC36E-7DBE-4216-B3BB-542A420DD530}"/>
              </a:ext>
            </a:extLst>
          </p:cNvPr>
          <p:cNvSpPr/>
          <p:nvPr/>
        </p:nvSpPr>
        <p:spPr>
          <a:xfrm rot="10615390">
            <a:off x="1058818" y="363809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A902E5-2E76-48D6-9052-D13E26C3EAAD}"/>
              </a:ext>
            </a:extLst>
          </p:cNvPr>
          <p:cNvSpPr/>
          <p:nvPr/>
        </p:nvSpPr>
        <p:spPr>
          <a:xfrm>
            <a:off x="2621280" y="3040702"/>
            <a:ext cx="1930400" cy="637218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40E94D-EC39-424B-90F0-516F641E9D89}"/>
              </a:ext>
            </a:extLst>
          </p:cNvPr>
          <p:cNvSpPr/>
          <p:nvPr/>
        </p:nvSpPr>
        <p:spPr>
          <a:xfrm rot="10800000">
            <a:off x="2752331" y="3201312"/>
            <a:ext cx="1750547" cy="542789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F09E9D-6C7A-4586-BF58-20B8F047E943}"/>
              </a:ext>
            </a:extLst>
          </p:cNvPr>
          <p:cNvSpPr/>
          <p:nvPr/>
        </p:nvSpPr>
        <p:spPr>
          <a:xfrm>
            <a:off x="2052320" y="3921760"/>
            <a:ext cx="406400" cy="690880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5C0F122-05AB-4F9C-8BE0-F04E4500A9CB}"/>
              </a:ext>
            </a:extLst>
          </p:cNvPr>
          <p:cNvSpPr/>
          <p:nvPr/>
        </p:nvSpPr>
        <p:spPr>
          <a:xfrm rot="10800000">
            <a:off x="2202727" y="4004421"/>
            <a:ext cx="406400" cy="690880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0D72A20-63EE-4E1A-B64F-C281A3A82EA3}"/>
              </a:ext>
            </a:extLst>
          </p:cNvPr>
          <p:cNvSpPr/>
          <p:nvPr/>
        </p:nvSpPr>
        <p:spPr>
          <a:xfrm>
            <a:off x="2692400" y="3962400"/>
            <a:ext cx="2174240" cy="356654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00867BC-F118-4AC5-A780-DFAC1AC2D08A}"/>
              </a:ext>
            </a:extLst>
          </p:cNvPr>
          <p:cNvSpPr/>
          <p:nvPr/>
        </p:nvSpPr>
        <p:spPr>
          <a:xfrm rot="10800000">
            <a:off x="2769643" y="3820954"/>
            <a:ext cx="2118813" cy="315560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D4DA78D-4658-41A7-8D3C-65FA301F40FE}"/>
              </a:ext>
            </a:extLst>
          </p:cNvPr>
          <p:cNvSpPr/>
          <p:nvPr/>
        </p:nvSpPr>
        <p:spPr>
          <a:xfrm>
            <a:off x="5110480" y="29362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5A433E-AAB4-4B0B-ABE4-F9AD6DA123F1}"/>
              </a:ext>
            </a:extLst>
          </p:cNvPr>
          <p:cNvSpPr/>
          <p:nvPr/>
        </p:nvSpPr>
        <p:spPr>
          <a:xfrm rot="10488290">
            <a:off x="5214160" y="30378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7075DBC-0E0C-4AF4-90FA-BD98361D5D17}"/>
              </a:ext>
            </a:extLst>
          </p:cNvPr>
          <p:cNvSpPr/>
          <p:nvPr/>
        </p:nvSpPr>
        <p:spPr>
          <a:xfrm>
            <a:off x="4145280" y="4358640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4F5584D-5F0C-4254-B004-6A82D5FA9E11}"/>
              </a:ext>
            </a:extLst>
          </p:cNvPr>
          <p:cNvSpPr/>
          <p:nvPr/>
        </p:nvSpPr>
        <p:spPr>
          <a:xfrm rot="10320210">
            <a:off x="4201448" y="4447558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E0424A-3CB9-4B2E-837B-9311309E325C}"/>
              </a:ext>
            </a:extLst>
          </p:cNvPr>
          <p:cNvSpPr/>
          <p:nvPr/>
        </p:nvSpPr>
        <p:spPr>
          <a:xfrm>
            <a:off x="5983961" y="3037840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A731E78-4664-4599-8ED9-BCFFB7BB86D3}"/>
              </a:ext>
            </a:extLst>
          </p:cNvPr>
          <p:cNvSpPr/>
          <p:nvPr/>
        </p:nvSpPr>
        <p:spPr>
          <a:xfrm rot="10800000">
            <a:off x="6269235" y="3011544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1CB0F12-2BB5-48E8-B1A8-68B1D4B63340}"/>
                  </a:ext>
                </a:extLst>
              </p:cNvPr>
              <p:cNvSpPr txBox="1"/>
              <p:nvPr/>
            </p:nvSpPr>
            <p:spPr>
              <a:xfrm>
                <a:off x="7272724" y="4142996"/>
                <a:ext cx="443595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By doubling edges of MST, can get a </a:t>
                </a:r>
                <a:r>
                  <a:rPr lang="en-IN" sz="2800" u="sng" dirty="0">
                    <a:latin typeface="Nunito Light" panose="00000400000000000000" pitchFamily="2" charset="0"/>
                  </a:rPr>
                  <a:t>walk</a:t>
                </a:r>
                <a:r>
                  <a:rPr lang="en-IN" sz="2800" dirty="0">
                    <a:latin typeface="Nunito Light" panose="00000400000000000000" pitchFamily="2" charset="0"/>
                  </a:rPr>
                  <a:t> of length </a:t>
                </a:r>
                <a:br>
                  <a:rPr lang="en-IN" sz="2800" dirty="0">
                    <a:latin typeface="Nunito Light" panose="00000400000000000000" pitchFamily="2" charset="0"/>
                  </a:rPr>
                </a:br>
                <a:r>
                  <a:rPr lang="en-IN" sz="2800" dirty="0">
                    <a:latin typeface="Nunito Light" panose="00000400000000000000" pitchFamily="2" charset="0"/>
                  </a:rPr>
                  <a:t>2 x MST  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  2 x OPT</a:t>
                </a: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1CB0F12-2BB5-48E8-B1A8-68B1D4B63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724" y="4142996"/>
                <a:ext cx="4435952" cy="1384995"/>
              </a:xfrm>
              <a:prstGeom prst="rect">
                <a:avLst/>
              </a:prstGeom>
              <a:blipFill>
                <a:blip r:embed="rId4"/>
                <a:stretch>
                  <a:fillRect l="-2747" t="-4846" r="-3571" b="-1189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/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Can </a:t>
                </a:r>
                <a:r>
                  <a:rPr lang="en-IN" sz="2800" u="sng" dirty="0">
                    <a:latin typeface="Nunito Light" panose="00000400000000000000" pitchFamily="2" charset="0"/>
                  </a:rPr>
                  <a:t>short-circuit walk</a:t>
                </a:r>
                <a:r>
                  <a:rPr lang="en-IN" sz="2800" dirty="0">
                    <a:latin typeface="Nunito Light" panose="00000400000000000000" pitchFamily="2" charset="0"/>
                  </a:rPr>
                  <a:t> to get a cycle of length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MST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OPT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blipFill>
                <a:blip r:embed="rId5"/>
                <a:stretch>
                  <a:fillRect l="-1096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581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EE6509C-DA12-4346-834D-29849001ED92}"/>
              </a:ext>
            </a:extLst>
          </p:cNvPr>
          <p:cNvSpPr/>
          <p:nvPr/>
        </p:nvSpPr>
        <p:spPr>
          <a:xfrm>
            <a:off x="1127760" y="348488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05EC36E-7DBE-4216-B3BB-542A420DD530}"/>
              </a:ext>
            </a:extLst>
          </p:cNvPr>
          <p:cNvSpPr/>
          <p:nvPr/>
        </p:nvSpPr>
        <p:spPr>
          <a:xfrm rot="10615390">
            <a:off x="1058818" y="363809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A902E5-2E76-48D6-9052-D13E26C3EAAD}"/>
              </a:ext>
            </a:extLst>
          </p:cNvPr>
          <p:cNvSpPr/>
          <p:nvPr/>
        </p:nvSpPr>
        <p:spPr>
          <a:xfrm>
            <a:off x="2621280" y="3040702"/>
            <a:ext cx="1930400" cy="637218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40E94D-EC39-424B-90F0-516F641E9D89}"/>
              </a:ext>
            </a:extLst>
          </p:cNvPr>
          <p:cNvSpPr/>
          <p:nvPr/>
        </p:nvSpPr>
        <p:spPr>
          <a:xfrm rot="10800000">
            <a:off x="2752331" y="3201312"/>
            <a:ext cx="1750547" cy="542789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F09E9D-6C7A-4586-BF58-20B8F047E943}"/>
              </a:ext>
            </a:extLst>
          </p:cNvPr>
          <p:cNvSpPr/>
          <p:nvPr/>
        </p:nvSpPr>
        <p:spPr>
          <a:xfrm>
            <a:off x="2052320" y="3921760"/>
            <a:ext cx="406400" cy="690880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5C0F122-05AB-4F9C-8BE0-F04E4500A9CB}"/>
              </a:ext>
            </a:extLst>
          </p:cNvPr>
          <p:cNvSpPr/>
          <p:nvPr/>
        </p:nvSpPr>
        <p:spPr>
          <a:xfrm rot="10800000">
            <a:off x="2202727" y="4004421"/>
            <a:ext cx="406400" cy="690880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0D72A20-63EE-4E1A-B64F-C281A3A82EA3}"/>
              </a:ext>
            </a:extLst>
          </p:cNvPr>
          <p:cNvSpPr/>
          <p:nvPr/>
        </p:nvSpPr>
        <p:spPr>
          <a:xfrm>
            <a:off x="2692400" y="3962400"/>
            <a:ext cx="2174240" cy="356654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00867BC-F118-4AC5-A780-DFAC1AC2D08A}"/>
              </a:ext>
            </a:extLst>
          </p:cNvPr>
          <p:cNvSpPr/>
          <p:nvPr/>
        </p:nvSpPr>
        <p:spPr>
          <a:xfrm rot="10800000">
            <a:off x="2769643" y="3820954"/>
            <a:ext cx="2118813" cy="315560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D4DA78D-4658-41A7-8D3C-65FA301F40FE}"/>
              </a:ext>
            </a:extLst>
          </p:cNvPr>
          <p:cNvSpPr/>
          <p:nvPr/>
        </p:nvSpPr>
        <p:spPr>
          <a:xfrm>
            <a:off x="5110480" y="29362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5A433E-AAB4-4B0B-ABE4-F9AD6DA123F1}"/>
              </a:ext>
            </a:extLst>
          </p:cNvPr>
          <p:cNvSpPr/>
          <p:nvPr/>
        </p:nvSpPr>
        <p:spPr>
          <a:xfrm rot="10488290">
            <a:off x="5214160" y="30378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7075DBC-0E0C-4AF4-90FA-BD98361D5D17}"/>
              </a:ext>
            </a:extLst>
          </p:cNvPr>
          <p:cNvSpPr/>
          <p:nvPr/>
        </p:nvSpPr>
        <p:spPr>
          <a:xfrm>
            <a:off x="4145280" y="4358640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4F5584D-5F0C-4254-B004-6A82D5FA9E11}"/>
              </a:ext>
            </a:extLst>
          </p:cNvPr>
          <p:cNvSpPr/>
          <p:nvPr/>
        </p:nvSpPr>
        <p:spPr>
          <a:xfrm rot="10320210">
            <a:off x="4201448" y="4447558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E0424A-3CB9-4B2E-837B-9311309E325C}"/>
              </a:ext>
            </a:extLst>
          </p:cNvPr>
          <p:cNvSpPr/>
          <p:nvPr/>
        </p:nvSpPr>
        <p:spPr>
          <a:xfrm>
            <a:off x="5983961" y="3037840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A731E78-4664-4599-8ED9-BCFFB7BB86D3}"/>
              </a:ext>
            </a:extLst>
          </p:cNvPr>
          <p:cNvSpPr/>
          <p:nvPr/>
        </p:nvSpPr>
        <p:spPr>
          <a:xfrm rot="10800000">
            <a:off x="6269235" y="3011544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/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Can </a:t>
                </a:r>
                <a:r>
                  <a:rPr lang="en-IN" sz="2800" u="sng" dirty="0">
                    <a:latin typeface="Nunito Light" panose="00000400000000000000" pitchFamily="2" charset="0"/>
                  </a:rPr>
                  <a:t>short-circuit walk</a:t>
                </a:r>
                <a:r>
                  <a:rPr lang="en-IN" sz="2800" dirty="0">
                    <a:latin typeface="Nunito Light" panose="00000400000000000000" pitchFamily="2" charset="0"/>
                  </a:rPr>
                  <a:t> to get a cycle of length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MST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OPT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blipFill>
                <a:blip r:embed="rId3"/>
                <a:stretch>
                  <a:fillRect l="-1096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E077D368-447D-41F2-8B53-B8246EACEBC5}"/>
              </a:ext>
            </a:extLst>
          </p:cNvPr>
          <p:cNvSpPr txBox="1"/>
          <p:nvPr/>
        </p:nvSpPr>
        <p:spPr>
          <a:xfrm>
            <a:off x="513274" y="2101487"/>
            <a:ext cx="9068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a – c – b – c – d – c – f – e – h – e – f – g – f – c – a </a:t>
            </a:r>
          </a:p>
        </p:txBody>
      </p:sp>
    </p:spTree>
    <p:extLst>
      <p:ext uri="{BB962C8B-B14F-4D97-AF65-F5344CB8AC3E}">
        <p14:creationId xmlns:p14="http://schemas.microsoft.com/office/powerpoint/2010/main" val="37147950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EE6509C-DA12-4346-834D-29849001ED92}"/>
              </a:ext>
            </a:extLst>
          </p:cNvPr>
          <p:cNvSpPr/>
          <p:nvPr/>
        </p:nvSpPr>
        <p:spPr>
          <a:xfrm>
            <a:off x="1127760" y="348488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05EC36E-7DBE-4216-B3BB-542A420DD530}"/>
              </a:ext>
            </a:extLst>
          </p:cNvPr>
          <p:cNvSpPr/>
          <p:nvPr/>
        </p:nvSpPr>
        <p:spPr>
          <a:xfrm rot="10615390">
            <a:off x="1058818" y="363809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A902E5-2E76-48D6-9052-D13E26C3EAAD}"/>
              </a:ext>
            </a:extLst>
          </p:cNvPr>
          <p:cNvSpPr/>
          <p:nvPr/>
        </p:nvSpPr>
        <p:spPr>
          <a:xfrm>
            <a:off x="2621280" y="3040702"/>
            <a:ext cx="1930400" cy="637218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40E94D-EC39-424B-90F0-516F641E9D89}"/>
              </a:ext>
            </a:extLst>
          </p:cNvPr>
          <p:cNvSpPr/>
          <p:nvPr/>
        </p:nvSpPr>
        <p:spPr>
          <a:xfrm rot="10800000">
            <a:off x="2243544" y="3201311"/>
            <a:ext cx="2259333" cy="1687724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F09E9D-6C7A-4586-BF58-20B8F047E943}"/>
              </a:ext>
            </a:extLst>
          </p:cNvPr>
          <p:cNvSpPr/>
          <p:nvPr/>
        </p:nvSpPr>
        <p:spPr>
          <a:xfrm>
            <a:off x="2052320" y="3921760"/>
            <a:ext cx="406400" cy="690880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0D72A20-63EE-4E1A-B64F-C281A3A82EA3}"/>
              </a:ext>
            </a:extLst>
          </p:cNvPr>
          <p:cNvSpPr/>
          <p:nvPr/>
        </p:nvSpPr>
        <p:spPr>
          <a:xfrm>
            <a:off x="2692400" y="3962400"/>
            <a:ext cx="2174240" cy="356654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00867BC-F118-4AC5-A780-DFAC1AC2D08A}"/>
              </a:ext>
            </a:extLst>
          </p:cNvPr>
          <p:cNvSpPr/>
          <p:nvPr/>
        </p:nvSpPr>
        <p:spPr>
          <a:xfrm rot="10800000">
            <a:off x="2769643" y="3820954"/>
            <a:ext cx="2118813" cy="315560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D4DA78D-4658-41A7-8D3C-65FA301F40FE}"/>
              </a:ext>
            </a:extLst>
          </p:cNvPr>
          <p:cNvSpPr/>
          <p:nvPr/>
        </p:nvSpPr>
        <p:spPr>
          <a:xfrm>
            <a:off x="5110480" y="29362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5A433E-AAB4-4B0B-ABE4-F9AD6DA123F1}"/>
              </a:ext>
            </a:extLst>
          </p:cNvPr>
          <p:cNvSpPr/>
          <p:nvPr/>
        </p:nvSpPr>
        <p:spPr>
          <a:xfrm rot="10488290">
            <a:off x="5214160" y="30378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7075DBC-0E0C-4AF4-90FA-BD98361D5D17}"/>
              </a:ext>
            </a:extLst>
          </p:cNvPr>
          <p:cNvSpPr/>
          <p:nvPr/>
        </p:nvSpPr>
        <p:spPr>
          <a:xfrm>
            <a:off x="4145280" y="4358640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4F5584D-5F0C-4254-B004-6A82D5FA9E11}"/>
              </a:ext>
            </a:extLst>
          </p:cNvPr>
          <p:cNvSpPr/>
          <p:nvPr/>
        </p:nvSpPr>
        <p:spPr>
          <a:xfrm rot="10320210">
            <a:off x="4201448" y="4447558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E0424A-3CB9-4B2E-837B-9311309E325C}"/>
              </a:ext>
            </a:extLst>
          </p:cNvPr>
          <p:cNvSpPr/>
          <p:nvPr/>
        </p:nvSpPr>
        <p:spPr>
          <a:xfrm>
            <a:off x="5983961" y="3037840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A731E78-4664-4599-8ED9-BCFFB7BB86D3}"/>
              </a:ext>
            </a:extLst>
          </p:cNvPr>
          <p:cNvSpPr/>
          <p:nvPr/>
        </p:nvSpPr>
        <p:spPr>
          <a:xfrm rot="10800000">
            <a:off x="6269235" y="3011544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/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Can </a:t>
                </a:r>
                <a:r>
                  <a:rPr lang="en-IN" sz="2800" u="sng" dirty="0">
                    <a:latin typeface="Nunito Light" panose="00000400000000000000" pitchFamily="2" charset="0"/>
                  </a:rPr>
                  <a:t>short-circuit walk</a:t>
                </a:r>
                <a:r>
                  <a:rPr lang="en-IN" sz="2800" dirty="0">
                    <a:latin typeface="Nunito Light" panose="00000400000000000000" pitchFamily="2" charset="0"/>
                  </a:rPr>
                  <a:t> to get a cycle of length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MST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OPT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blipFill>
                <a:blip r:embed="rId3"/>
                <a:stretch>
                  <a:fillRect l="-1096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07245071-D3E0-4447-A0D6-6F8D984163A0}"/>
              </a:ext>
            </a:extLst>
          </p:cNvPr>
          <p:cNvSpPr txBox="1"/>
          <p:nvPr/>
        </p:nvSpPr>
        <p:spPr>
          <a:xfrm>
            <a:off x="513274" y="2101487"/>
            <a:ext cx="9068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a – c – b – </a:t>
            </a:r>
            <a:r>
              <a:rPr lang="en-IN" sz="2800" strike="sngStrike" dirty="0">
                <a:latin typeface="Nunito Light" panose="00000400000000000000" pitchFamily="2" charset="0"/>
              </a:rPr>
              <a:t>c –</a:t>
            </a:r>
            <a:r>
              <a:rPr lang="en-IN" sz="2800" dirty="0">
                <a:latin typeface="Nunito Light" panose="00000400000000000000" pitchFamily="2" charset="0"/>
              </a:rPr>
              <a:t> d – c – f – e – h – e – f – g – f – c – a </a:t>
            </a:r>
          </a:p>
        </p:txBody>
      </p:sp>
    </p:spTree>
    <p:extLst>
      <p:ext uri="{BB962C8B-B14F-4D97-AF65-F5344CB8AC3E}">
        <p14:creationId xmlns:p14="http://schemas.microsoft.com/office/powerpoint/2010/main" val="4254983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EE6509C-DA12-4346-834D-29849001ED92}"/>
              </a:ext>
            </a:extLst>
          </p:cNvPr>
          <p:cNvSpPr/>
          <p:nvPr/>
        </p:nvSpPr>
        <p:spPr>
          <a:xfrm>
            <a:off x="1127760" y="348488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05EC36E-7DBE-4216-B3BB-542A420DD530}"/>
              </a:ext>
            </a:extLst>
          </p:cNvPr>
          <p:cNvSpPr/>
          <p:nvPr/>
        </p:nvSpPr>
        <p:spPr>
          <a:xfrm rot="10615390">
            <a:off x="1058818" y="363809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A902E5-2E76-48D6-9052-D13E26C3EAAD}"/>
              </a:ext>
            </a:extLst>
          </p:cNvPr>
          <p:cNvSpPr/>
          <p:nvPr/>
        </p:nvSpPr>
        <p:spPr>
          <a:xfrm>
            <a:off x="2621280" y="3040702"/>
            <a:ext cx="1930400" cy="637218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40E94D-EC39-424B-90F0-516F641E9D89}"/>
              </a:ext>
            </a:extLst>
          </p:cNvPr>
          <p:cNvSpPr/>
          <p:nvPr/>
        </p:nvSpPr>
        <p:spPr>
          <a:xfrm rot="10800000">
            <a:off x="2243544" y="3201311"/>
            <a:ext cx="2259333" cy="1687724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F09E9D-6C7A-4586-BF58-20B8F047E943}"/>
              </a:ext>
            </a:extLst>
          </p:cNvPr>
          <p:cNvSpPr/>
          <p:nvPr/>
        </p:nvSpPr>
        <p:spPr>
          <a:xfrm rot="3863935">
            <a:off x="3141170" y="3163127"/>
            <a:ext cx="768141" cy="2681697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00867BC-F118-4AC5-A780-DFAC1AC2D08A}"/>
              </a:ext>
            </a:extLst>
          </p:cNvPr>
          <p:cNvSpPr/>
          <p:nvPr/>
        </p:nvSpPr>
        <p:spPr>
          <a:xfrm rot="10800000">
            <a:off x="2769643" y="3820954"/>
            <a:ext cx="2118813" cy="315560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D4DA78D-4658-41A7-8D3C-65FA301F40FE}"/>
              </a:ext>
            </a:extLst>
          </p:cNvPr>
          <p:cNvSpPr/>
          <p:nvPr/>
        </p:nvSpPr>
        <p:spPr>
          <a:xfrm>
            <a:off x="5110480" y="29362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5A433E-AAB4-4B0B-ABE4-F9AD6DA123F1}"/>
              </a:ext>
            </a:extLst>
          </p:cNvPr>
          <p:cNvSpPr/>
          <p:nvPr/>
        </p:nvSpPr>
        <p:spPr>
          <a:xfrm rot="10488290">
            <a:off x="5214160" y="30378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7075DBC-0E0C-4AF4-90FA-BD98361D5D17}"/>
              </a:ext>
            </a:extLst>
          </p:cNvPr>
          <p:cNvSpPr/>
          <p:nvPr/>
        </p:nvSpPr>
        <p:spPr>
          <a:xfrm>
            <a:off x="4145280" y="4358640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4F5584D-5F0C-4254-B004-6A82D5FA9E11}"/>
              </a:ext>
            </a:extLst>
          </p:cNvPr>
          <p:cNvSpPr/>
          <p:nvPr/>
        </p:nvSpPr>
        <p:spPr>
          <a:xfrm rot="10320210">
            <a:off x="4201448" y="4447558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E0424A-3CB9-4B2E-837B-9311309E325C}"/>
              </a:ext>
            </a:extLst>
          </p:cNvPr>
          <p:cNvSpPr/>
          <p:nvPr/>
        </p:nvSpPr>
        <p:spPr>
          <a:xfrm>
            <a:off x="5983961" y="3037840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A731E78-4664-4599-8ED9-BCFFB7BB86D3}"/>
              </a:ext>
            </a:extLst>
          </p:cNvPr>
          <p:cNvSpPr/>
          <p:nvPr/>
        </p:nvSpPr>
        <p:spPr>
          <a:xfrm rot="10800000">
            <a:off x="6269235" y="3011544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/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Can </a:t>
                </a:r>
                <a:r>
                  <a:rPr lang="en-IN" sz="2800" u="sng" dirty="0">
                    <a:latin typeface="Nunito Light" panose="00000400000000000000" pitchFamily="2" charset="0"/>
                  </a:rPr>
                  <a:t>short-circuit walk</a:t>
                </a:r>
                <a:r>
                  <a:rPr lang="en-IN" sz="2800" dirty="0">
                    <a:latin typeface="Nunito Light" panose="00000400000000000000" pitchFamily="2" charset="0"/>
                  </a:rPr>
                  <a:t> to get a cycle of length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MST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OPT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blipFill>
                <a:blip r:embed="rId3"/>
                <a:stretch>
                  <a:fillRect l="-1096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BB36A320-5FFC-4D8F-94DB-A60053058F25}"/>
              </a:ext>
            </a:extLst>
          </p:cNvPr>
          <p:cNvSpPr txBox="1"/>
          <p:nvPr/>
        </p:nvSpPr>
        <p:spPr>
          <a:xfrm>
            <a:off x="513274" y="2101487"/>
            <a:ext cx="9068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a – c – b – </a:t>
            </a:r>
            <a:r>
              <a:rPr lang="en-IN" sz="2800" strike="sngStrike" dirty="0">
                <a:latin typeface="Nunito Light" panose="00000400000000000000" pitchFamily="2" charset="0"/>
              </a:rPr>
              <a:t>c –</a:t>
            </a:r>
            <a:r>
              <a:rPr lang="en-IN" sz="2800" dirty="0">
                <a:latin typeface="Nunito Light" panose="00000400000000000000" pitchFamily="2" charset="0"/>
              </a:rPr>
              <a:t> d – </a:t>
            </a:r>
            <a:r>
              <a:rPr lang="en-IN" sz="2800" strike="sngStrike" dirty="0">
                <a:latin typeface="Nunito Light" panose="00000400000000000000" pitchFamily="2" charset="0"/>
              </a:rPr>
              <a:t>c –</a:t>
            </a:r>
            <a:r>
              <a:rPr lang="en-IN" sz="2800" dirty="0">
                <a:latin typeface="Nunito Light" panose="00000400000000000000" pitchFamily="2" charset="0"/>
              </a:rPr>
              <a:t> f – e – h – e – f – g – f – c – a </a:t>
            </a:r>
          </a:p>
        </p:txBody>
      </p:sp>
    </p:spTree>
    <p:extLst>
      <p:ext uri="{BB962C8B-B14F-4D97-AF65-F5344CB8AC3E}">
        <p14:creationId xmlns:p14="http://schemas.microsoft.com/office/powerpoint/2010/main" val="1505392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EE6509C-DA12-4346-834D-29849001ED92}"/>
              </a:ext>
            </a:extLst>
          </p:cNvPr>
          <p:cNvSpPr/>
          <p:nvPr/>
        </p:nvSpPr>
        <p:spPr>
          <a:xfrm>
            <a:off x="1127760" y="348488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05EC36E-7DBE-4216-B3BB-542A420DD530}"/>
              </a:ext>
            </a:extLst>
          </p:cNvPr>
          <p:cNvSpPr/>
          <p:nvPr/>
        </p:nvSpPr>
        <p:spPr>
          <a:xfrm rot="10615390">
            <a:off x="1058818" y="363809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A902E5-2E76-48D6-9052-D13E26C3EAAD}"/>
              </a:ext>
            </a:extLst>
          </p:cNvPr>
          <p:cNvSpPr/>
          <p:nvPr/>
        </p:nvSpPr>
        <p:spPr>
          <a:xfrm>
            <a:off x="2621280" y="3040702"/>
            <a:ext cx="1930400" cy="637218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40E94D-EC39-424B-90F0-516F641E9D89}"/>
              </a:ext>
            </a:extLst>
          </p:cNvPr>
          <p:cNvSpPr/>
          <p:nvPr/>
        </p:nvSpPr>
        <p:spPr>
          <a:xfrm rot="10800000">
            <a:off x="2243544" y="3201311"/>
            <a:ext cx="2259333" cy="1687724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F09E9D-6C7A-4586-BF58-20B8F047E943}"/>
              </a:ext>
            </a:extLst>
          </p:cNvPr>
          <p:cNvSpPr/>
          <p:nvPr/>
        </p:nvSpPr>
        <p:spPr>
          <a:xfrm rot="3863935">
            <a:off x="3141170" y="3163127"/>
            <a:ext cx="768141" cy="2681697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00867BC-F118-4AC5-A780-DFAC1AC2D08A}"/>
              </a:ext>
            </a:extLst>
          </p:cNvPr>
          <p:cNvSpPr/>
          <p:nvPr/>
        </p:nvSpPr>
        <p:spPr>
          <a:xfrm rot="10800000">
            <a:off x="2769643" y="3820954"/>
            <a:ext cx="2118813" cy="315560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D4DA78D-4658-41A7-8D3C-65FA301F40FE}"/>
              </a:ext>
            </a:extLst>
          </p:cNvPr>
          <p:cNvSpPr/>
          <p:nvPr/>
        </p:nvSpPr>
        <p:spPr>
          <a:xfrm>
            <a:off x="5110480" y="29362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5A433E-AAB4-4B0B-ABE4-F9AD6DA123F1}"/>
              </a:ext>
            </a:extLst>
          </p:cNvPr>
          <p:cNvSpPr/>
          <p:nvPr/>
        </p:nvSpPr>
        <p:spPr>
          <a:xfrm rot="13168351">
            <a:off x="4413632" y="4838302"/>
            <a:ext cx="1448667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7075DBC-0E0C-4AF4-90FA-BD98361D5D17}"/>
              </a:ext>
            </a:extLst>
          </p:cNvPr>
          <p:cNvSpPr/>
          <p:nvPr/>
        </p:nvSpPr>
        <p:spPr>
          <a:xfrm>
            <a:off x="4145280" y="4358640"/>
            <a:ext cx="802640" cy="741680"/>
          </a:xfrm>
          <a:custGeom>
            <a:avLst/>
            <a:gdLst>
              <a:gd name="connsiteX0" fmla="*/ 0 w 802640"/>
              <a:gd name="connsiteY0" fmla="*/ 741680 h 741680"/>
              <a:gd name="connsiteX1" fmla="*/ 375920 w 802640"/>
              <a:gd name="connsiteY1" fmla="*/ 223520 h 741680"/>
              <a:gd name="connsiteX2" fmla="*/ 802640 w 802640"/>
              <a:gd name="connsiteY2" fmla="*/ 0 h 74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40" h="741680">
                <a:moveTo>
                  <a:pt x="0" y="741680"/>
                </a:moveTo>
                <a:cubicBezTo>
                  <a:pt x="121073" y="544406"/>
                  <a:pt x="242147" y="347133"/>
                  <a:pt x="375920" y="223520"/>
                </a:cubicBezTo>
                <a:cubicBezTo>
                  <a:pt x="509693" y="99907"/>
                  <a:pt x="656166" y="49953"/>
                  <a:pt x="802640" y="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E0424A-3CB9-4B2E-837B-9311309E325C}"/>
              </a:ext>
            </a:extLst>
          </p:cNvPr>
          <p:cNvSpPr/>
          <p:nvPr/>
        </p:nvSpPr>
        <p:spPr>
          <a:xfrm>
            <a:off x="5983961" y="3037840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/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Can </a:t>
                </a:r>
                <a:r>
                  <a:rPr lang="en-IN" sz="2800" u="sng" dirty="0">
                    <a:latin typeface="Nunito Light" panose="00000400000000000000" pitchFamily="2" charset="0"/>
                  </a:rPr>
                  <a:t>short-circuit walk</a:t>
                </a:r>
                <a:r>
                  <a:rPr lang="en-IN" sz="2800" dirty="0">
                    <a:latin typeface="Nunito Light" panose="00000400000000000000" pitchFamily="2" charset="0"/>
                  </a:rPr>
                  <a:t> to get a cycle of length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MST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OPT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blipFill>
                <a:blip r:embed="rId3"/>
                <a:stretch>
                  <a:fillRect l="-1096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0541726C-6515-4D92-B7B6-26D8C0E15502}"/>
              </a:ext>
            </a:extLst>
          </p:cNvPr>
          <p:cNvSpPr txBox="1"/>
          <p:nvPr/>
        </p:nvSpPr>
        <p:spPr>
          <a:xfrm>
            <a:off x="513274" y="2101487"/>
            <a:ext cx="9068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a – c – b – </a:t>
            </a:r>
            <a:r>
              <a:rPr lang="en-IN" sz="2800" strike="sngStrike" dirty="0">
                <a:latin typeface="Nunito Light" panose="00000400000000000000" pitchFamily="2" charset="0"/>
              </a:rPr>
              <a:t>c –</a:t>
            </a:r>
            <a:r>
              <a:rPr lang="en-IN" sz="2800" dirty="0">
                <a:latin typeface="Nunito Light" panose="00000400000000000000" pitchFamily="2" charset="0"/>
              </a:rPr>
              <a:t> d – </a:t>
            </a:r>
            <a:r>
              <a:rPr lang="en-IN" sz="2800" strike="sngStrike" dirty="0">
                <a:latin typeface="Nunito Light" panose="00000400000000000000" pitchFamily="2" charset="0"/>
              </a:rPr>
              <a:t>c –</a:t>
            </a:r>
            <a:r>
              <a:rPr lang="en-IN" sz="2800" dirty="0">
                <a:latin typeface="Nunito Light" panose="00000400000000000000" pitchFamily="2" charset="0"/>
              </a:rPr>
              <a:t> f – e – h – </a:t>
            </a:r>
            <a:r>
              <a:rPr lang="en-IN" sz="2800" strike="sngStrike" dirty="0">
                <a:latin typeface="Nunito Light" panose="00000400000000000000" pitchFamily="2" charset="0"/>
              </a:rPr>
              <a:t>e – f –</a:t>
            </a:r>
            <a:r>
              <a:rPr lang="en-IN" sz="2800" dirty="0">
                <a:latin typeface="Nunito Light" panose="00000400000000000000" pitchFamily="2" charset="0"/>
              </a:rPr>
              <a:t> g – f – c – a </a:t>
            </a:r>
          </a:p>
        </p:txBody>
      </p:sp>
    </p:spTree>
    <p:extLst>
      <p:ext uri="{BB962C8B-B14F-4D97-AF65-F5344CB8AC3E}">
        <p14:creationId xmlns:p14="http://schemas.microsoft.com/office/powerpoint/2010/main" val="366847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28AC8574-79CD-4EE8-964C-01E1B9C8569B}"/>
              </a:ext>
            </a:extLst>
          </p:cNvPr>
          <p:cNvSpPr/>
          <p:nvPr/>
        </p:nvSpPr>
        <p:spPr>
          <a:xfrm>
            <a:off x="1668085" y="4278490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715B899-0AF9-46EF-B5DA-BD476B4B5253}"/>
              </a:ext>
            </a:extLst>
          </p:cNvPr>
          <p:cNvSpPr/>
          <p:nvPr/>
        </p:nvSpPr>
        <p:spPr>
          <a:xfrm>
            <a:off x="6284339" y="484522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9E3D08-FFA3-4295-81FD-9150CC1EF350}"/>
              </a:ext>
            </a:extLst>
          </p:cNvPr>
          <p:cNvSpPr/>
          <p:nvPr/>
        </p:nvSpPr>
        <p:spPr>
          <a:xfrm>
            <a:off x="5281138" y="586016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2EDD184-C597-49B2-905A-89810206B5DF}"/>
              </a:ext>
            </a:extLst>
          </p:cNvPr>
          <p:cNvSpPr/>
          <p:nvPr/>
        </p:nvSpPr>
        <p:spPr>
          <a:xfrm>
            <a:off x="5931914" y="378676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7F1E0C1-E351-413F-8D8B-D2C9F9D908F5}"/>
              </a:ext>
            </a:extLst>
          </p:cNvPr>
          <p:cNvSpPr/>
          <p:nvPr/>
        </p:nvSpPr>
        <p:spPr>
          <a:xfrm>
            <a:off x="3271362" y="542387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48CCB72-247D-4705-A67A-0E5DA14BCE08}"/>
              </a:ext>
            </a:extLst>
          </p:cNvPr>
          <p:cNvSpPr/>
          <p:nvPr/>
        </p:nvSpPr>
        <p:spPr>
          <a:xfrm>
            <a:off x="7762873" y="346175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D616AA5-3F4D-4DFC-94A1-D5E6C9F4A3DA}"/>
              </a:ext>
            </a:extLst>
          </p:cNvPr>
          <p:cNvSpPr/>
          <p:nvPr/>
        </p:nvSpPr>
        <p:spPr>
          <a:xfrm>
            <a:off x="3829050" y="444603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BF3A0AF-BFBB-4B88-86DA-E40C50CE20A1}"/>
              </a:ext>
            </a:extLst>
          </p:cNvPr>
          <p:cNvSpPr/>
          <p:nvPr/>
        </p:nvSpPr>
        <p:spPr>
          <a:xfrm>
            <a:off x="7413051" y="586016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92376A5-DB4E-4263-8513-74627E851432}"/>
                  </a:ext>
                </a:extLst>
              </p:cNvPr>
              <p:cNvSpPr txBox="1"/>
              <p:nvPr/>
            </p:nvSpPr>
            <p:spPr>
              <a:xfrm>
                <a:off x="478410" y="2359186"/>
                <a:ext cx="10665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by triangle inequality,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92376A5-DB4E-4263-8513-74627E851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2359186"/>
                <a:ext cx="10665840" cy="523220"/>
              </a:xfrm>
              <a:prstGeom prst="rect">
                <a:avLst/>
              </a:prstGeom>
              <a:blipFill>
                <a:blip r:embed="rId4"/>
                <a:stretch>
                  <a:fillRect l="-1143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D57241-1E38-4427-BEAC-77AD6A9864D4}"/>
              </a:ext>
            </a:extLst>
          </p:cNvPr>
          <p:cNvCxnSpPr/>
          <p:nvPr/>
        </p:nvCxnSpPr>
        <p:spPr>
          <a:xfrm flipV="1">
            <a:off x="4129864" y="3962975"/>
            <a:ext cx="1802050" cy="534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BA19F4F-9BE2-4ADB-B3A1-AAA3F340338D}"/>
              </a:ext>
            </a:extLst>
          </p:cNvPr>
          <p:cNvCxnSpPr>
            <a:cxnSpLocks/>
          </p:cNvCxnSpPr>
          <p:nvPr/>
        </p:nvCxnSpPr>
        <p:spPr>
          <a:xfrm flipH="1" flipV="1">
            <a:off x="2020510" y="4454703"/>
            <a:ext cx="1808540" cy="167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34C281-C915-4075-AE2F-9710E90F2212}"/>
              </a:ext>
            </a:extLst>
          </p:cNvPr>
          <p:cNvCxnSpPr>
            <a:cxnSpLocks/>
          </p:cNvCxnSpPr>
          <p:nvPr/>
        </p:nvCxnSpPr>
        <p:spPr>
          <a:xfrm flipH="1">
            <a:off x="1968899" y="3838373"/>
            <a:ext cx="4014626" cy="4917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7541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EE6509C-DA12-4346-834D-29849001ED92}"/>
              </a:ext>
            </a:extLst>
          </p:cNvPr>
          <p:cNvSpPr/>
          <p:nvPr/>
        </p:nvSpPr>
        <p:spPr>
          <a:xfrm>
            <a:off x="1127760" y="348488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A902E5-2E76-48D6-9052-D13E26C3EAAD}"/>
              </a:ext>
            </a:extLst>
          </p:cNvPr>
          <p:cNvSpPr/>
          <p:nvPr/>
        </p:nvSpPr>
        <p:spPr>
          <a:xfrm>
            <a:off x="2621280" y="3040702"/>
            <a:ext cx="1930400" cy="637218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40E94D-EC39-424B-90F0-516F641E9D89}"/>
              </a:ext>
            </a:extLst>
          </p:cNvPr>
          <p:cNvSpPr/>
          <p:nvPr/>
        </p:nvSpPr>
        <p:spPr>
          <a:xfrm rot="10800000">
            <a:off x="2243544" y="3201311"/>
            <a:ext cx="2259333" cy="1687724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F09E9D-6C7A-4586-BF58-20B8F047E943}"/>
              </a:ext>
            </a:extLst>
          </p:cNvPr>
          <p:cNvSpPr/>
          <p:nvPr/>
        </p:nvSpPr>
        <p:spPr>
          <a:xfrm rot="3863935">
            <a:off x="3141170" y="3163127"/>
            <a:ext cx="768141" cy="2681697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00867BC-F118-4AC5-A780-DFAC1AC2D08A}"/>
              </a:ext>
            </a:extLst>
          </p:cNvPr>
          <p:cNvSpPr/>
          <p:nvPr/>
        </p:nvSpPr>
        <p:spPr>
          <a:xfrm rot="13144435" flipV="1">
            <a:off x="888393" y="4067416"/>
            <a:ext cx="3166949" cy="713609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D4DA78D-4658-41A7-8D3C-65FA301F40FE}"/>
              </a:ext>
            </a:extLst>
          </p:cNvPr>
          <p:cNvSpPr/>
          <p:nvPr/>
        </p:nvSpPr>
        <p:spPr>
          <a:xfrm>
            <a:off x="5110480" y="29362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5A433E-AAB4-4B0B-ABE4-F9AD6DA123F1}"/>
              </a:ext>
            </a:extLst>
          </p:cNvPr>
          <p:cNvSpPr/>
          <p:nvPr/>
        </p:nvSpPr>
        <p:spPr>
          <a:xfrm rot="13168351">
            <a:off x="4413632" y="4838302"/>
            <a:ext cx="1448667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E0424A-3CB9-4B2E-837B-9311309E325C}"/>
              </a:ext>
            </a:extLst>
          </p:cNvPr>
          <p:cNvSpPr/>
          <p:nvPr/>
        </p:nvSpPr>
        <p:spPr>
          <a:xfrm>
            <a:off x="5983961" y="3037840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/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Can </a:t>
                </a:r>
                <a:r>
                  <a:rPr lang="en-IN" sz="2800" u="sng" dirty="0">
                    <a:latin typeface="Nunito Light" panose="00000400000000000000" pitchFamily="2" charset="0"/>
                  </a:rPr>
                  <a:t>short-circuit walk</a:t>
                </a:r>
                <a:r>
                  <a:rPr lang="en-IN" sz="2800" dirty="0">
                    <a:latin typeface="Nunito Light" panose="00000400000000000000" pitchFamily="2" charset="0"/>
                  </a:rPr>
                  <a:t> to get a cycle of length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MST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OPT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blipFill>
                <a:blip r:embed="rId3"/>
                <a:stretch>
                  <a:fillRect l="-1096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1A6DCBC4-A41A-42EB-9464-A410E2D754A3}"/>
              </a:ext>
            </a:extLst>
          </p:cNvPr>
          <p:cNvSpPr txBox="1"/>
          <p:nvPr/>
        </p:nvSpPr>
        <p:spPr>
          <a:xfrm>
            <a:off x="513274" y="2101487"/>
            <a:ext cx="9068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a – c – b – </a:t>
            </a:r>
            <a:r>
              <a:rPr lang="en-IN" sz="2800" strike="sngStrike" dirty="0">
                <a:latin typeface="Nunito Light" panose="00000400000000000000" pitchFamily="2" charset="0"/>
              </a:rPr>
              <a:t>c –</a:t>
            </a:r>
            <a:r>
              <a:rPr lang="en-IN" sz="2800" dirty="0">
                <a:latin typeface="Nunito Light" panose="00000400000000000000" pitchFamily="2" charset="0"/>
              </a:rPr>
              <a:t> d – </a:t>
            </a:r>
            <a:r>
              <a:rPr lang="en-IN" sz="2800" strike="sngStrike" dirty="0">
                <a:latin typeface="Nunito Light" panose="00000400000000000000" pitchFamily="2" charset="0"/>
              </a:rPr>
              <a:t>c –</a:t>
            </a:r>
            <a:r>
              <a:rPr lang="en-IN" sz="2800" dirty="0">
                <a:latin typeface="Nunito Light" panose="00000400000000000000" pitchFamily="2" charset="0"/>
              </a:rPr>
              <a:t> f – e – h – </a:t>
            </a:r>
            <a:r>
              <a:rPr lang="en-IN" sz="2800" strike="sngStrike" dirty="0">
                <a:latin typeface="Nunito Light" panose="00000400000000000000" pitchFamily="2" charset="0"/>
              </a:rPr>
              <a:t>e – f</a:t>
            </a:r>
            <a:r>
              <a:rPr lang="en-IN" sz="2800" dirty="0">
                <a:latin typeface="Nunito Light" panose="00000400000000000000" pitchFamily="2" charset="0"/>
              </a:rPr>
              <a:t> – g – </a:t>
            </a:r>
            <a:r>
              <a:rPr lang="en-IN" sz="2800" strike="sngStrike" dirty="0">
                <a:latin typeface="Nunito Light" panose="00000400000000000000" pitchFamily="2" charset="0"/>
              </a:rPr>
              <a:t>f – c –</a:t>
            </a:r>
            <a:r>
              <a:rPr lang="en-IN" sz="2800" dirty="0">
                <a:latin typeface="Nunito Light" panose="00000400000000000000" pitchFamily="2" charset="0"/>
              </a:rPr>
              <a:t> a </a:t>
            </a:r>
          </a:p>
        </p:txBody>
      </p:sp>
    </p:spTree>
    <p:extLst>
      <p:ext uri="{BB962C8B-B14F-4D97-AF65-F5344CB8AC3E}">
        <p14:creationId xmlns:p14="http://schemas.microsoft.com/office/powerpoint/2010/main" val="4005469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strike="sngStrike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CE421-BE3C-42D9-A7D6-21E3B64C8416}"/>
              </a:ext>
            </a:extLst>
          </p:cNvPr>
          <p:cNvSpPr/>
          <p:nvPr/>
        </p:nvSpPr>
        <p:spPr>
          <a:xfrm>
            <a:off x="787554" y="333654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5DEB61-9C54-4F05-8BC9-5EC9C69FAE32}"/>
              </a:ext>
            </a:extLst>
          </p:cNvPr>
          <p:cNvSpPr/>
          <p:nvPr/>
        </p:nvSpPr>
        <p:spPr>
          <a:xfrm>
            <a:off x="4871144" y="404258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202EC6-028C-430F-AA34-F1C508CEDA84}"/>
              </a:ext>
            </a:extLst>
          </p:cNvPr>
          <p:cNvSpPr/>
          <p:nvPr/>
        </p:nvSpPr>
        <p:spPr>
          <a:xfrm>
            <a:off x="3867943" y="505752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31DA66-F484-4E71-9750-339054C4AC4A}"/>
              </a:ext>
            </a:extLst>
          </p:cNvPr>
          <p:cNvSpPr/>
          <p:nvPr/>
        </p:nvSpPr>
        <p:spPr>
          <a:xfrm>
            <a:off x="4518719" y="298412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F6C129-FE68-4A10-9872-FD5B29BC2725}"/>
              </a:ext>
            </a:extLst>
          </p:cNvPr>
          <p:cNvSpPr/>
          <p:nvPr/>
        </p:nvSpPr>
        <p:spPr>
          <a:xfrm>
            <a:off x="1858167" y="462123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4846AF9-65ED-4D6A-A356-60FDB4780AE4}"/>
              </a:ext>
            </a:extLst>
          </p:cNvPr>
          <p:cNvSpPr/>
          <p:nvPr/>
        </p:nvSpPr>
        <p:spPr>
          <a:xfrm>
            <a:off x="6349678" y="265911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5EF240-4283-4223-9F59-E49B21CE44F9}"/>
              </a:ext>
            </a:extLst>
          </p:cNvPr>
          <p:cNvSpPr/>
          <p:nvPr/>
        </p:nvSpPr>
        <p:spPr>
          <a:xfrm>
            <a:off x="2415855" y="364339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FD30C-7F8A-48E1-956A-C947320E3779}"/>
              </a:ext>
            </a:extLst>
          </p:cNvPr>
          <p:cNvSpPr/>
          <p:nvPr/>
        </p:nvSpPr>
        <p:spPr>
          <a:xfrm>
            <a:off x="5999856" y="505752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4590A5-8260-4183-8C99-1B8FB6D933FC}"/>
              </a:ext>
            </a:extLst>
          </p:cNvPr>
          <p:cNvSpPr txBox="1"/>
          <p:nvPr/>
        </p:nvSpPr>
        <p:spPr>
          <a:xfrm>
            <a:off x="7290690" y="1255981"/>
            <a:ext cx="116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graph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C8194B-918E-4F3D-91F5-09A744A53884}"/>
              </a:ext>
            </a:extLst>
          </p:cNvPr>
          <p:cNvSpPr txBox="1"/>
          <p:nvPr/>
        </p:nvSpPr>
        <p:spPr>
          <a:xfrm>
            <a:off x="478410" y="1614449"/>
            <a:ext cx="571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is a minimum spanning tree!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EE6509C-DA12-4346-834D-29849001ED92}"/>
              </a:ext>
            </a:extLst>
          </p:cNvPr>
          <p:cNvSpPr/>
          <p:nvPr/>
        </p:nvSpPr>
        <p:spPr>
          <a:xfrm>
            <a:off x="1127760" y="3484880"/>
            <a:ext cx="1361440" cy="233680"/>
          </a:xfrm>
          <a:custGeom>
            <a:avLst/>
            <a:gdLst>
              <a:gd name="connsiteX0" fmla="*/ 0 w 1361440"/>
              <a:gd name="connsiteY0" fmla="*/ 0 h 233680"/>
              <a:gd name="connsiteX1" fmla="*/ 914400 w 1361440"/>
              <a:gd name="connsiteY1" fmla="*/ 50800 h 233680"/>
              <a:gd name="connsiteX2" fmla="*/ 1361440 w 1361440"/>
              <a:gd name="connsiteY2" fmla="*/ 233680 h 233680"/>
              <a:gd name="connsiteX3" fmla="*/ 1361440 w 1361440"/>
              <a:gd name="connsiteY3" fmla="*/ 233680 h 23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440" h="233680">
                <a:moveTo>
                  <a:pt x="0" y="0"/>
                </a:moveTo>
                <a:cubicBezTo>
                  <a:pt x="343746" y="5926"/>
                  <a:pt x="687493" y="11853"/>
                  <a:pt x="914400" y="50800"/>
                </a:cubicBezTo>
                <a:cubicBezTo>
                  <a:pt x="1141307" y="89747"/>
                  <a:pt x="1361440" y="233680"/>
                  <a:pt x="1361440" y="233680"/>
                </a:cubicBezTo>
                <a:lnTo>
                  <a:pt x="1361440" y="23368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7A902E5-2E76-48D6-9052-D13E26C3EAAD}"/>
              </a:ext>
            </a:extLst>
          </p:cNvPr>
          <p:cNvSpPr/>
          <p:nvPr/>
        </p:nvSpPr>
        <p:spPr>
          <a:xfrm>
            <a:off x="2621280" y="3040702"/>
            <a:ext cx="1930400" cy="637218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40E94D-EC39-424B-90F0-516F641E9D89}"/>
              </a:ext>
            </a:extLst>
          </p:cNvPr>
          <p:cNvSpPr/>
          <p:nvPr/>
        </p:nvSpPr>
        <p:spPr>
          <a:xfrm rot="10800000">
            <a:off x="2243544" y="3201311"/>
            <a:ext cx="2259333" cy="1687724"/>
          </a:xfrm>
          <a:custGeom>
            <a:avLst/>
            <a:gdLst>
              <a:gd name="connsiteX0" fmla="*/ 0 w 1930400"/>
              <a:gd name="connsiteY0" fmla="*/ 637218 h 637218"/>
              <a:gd name="connsiteX1" fmla="*/ 934720 w 1930400"/>
              <a:gd name="connsiteY1" fmla="*/ 78418 h 637218"/>
              <a:gd name="connsiteX2" fmla="*/ 1930400 w 1930400"/>
              <a:gd name="connsiteY2" fmla="*/ 17458 h 63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0400" h="637218">
                <a:moveTo>
                  <a:pt x="0" y="637218"/>
                </a:moveTo>
                <a:cubicBezTo>
                  <a:pt x="306493" y="409464"/>
                  <a:pt x="612987" y="181711"/>
                  <a:pt x="934720" y="78418"/>
                </a:cubicBezTo>
                <a:cubicBezTo>
                  <a:pt x="1256453" y="-24875"/>
                  <a:pt x="1593426" y="-3709"/>
                  <a:pt x="1930400" y="1745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F09E9D-6C7A-4586-BF58-20B8F047E943}"/>
              </a:ext>
            </a:extLst>
          </p:cNvPr>
          <p:cNvSpPr/>
          <p:nvPr/>
        </p:nvSpPr>
        <p:spPr>
          <a:xfrm rot="3863935">
            <a:off x="3141170" y="3163127"/>
            <a:ext cx="768141" cy="2681697"/>
          </a:xfrm>
          <a:custGeom>
            <a:avLst/>
            <a:gdLst>
              <a:gd name="connsiteX0" fmla="*/ 0 w 406400"/>
              <a:gd name="connsiteY0" fmla="*/ 690880 h 690880"/>
              <a:gd name="connsiteX1" fmla="*/ 71120 w 406400"/>
              <a:gd name="connsiteY1" fmla="*/ 213360 h 690880"/>
              <a:gd name="connsiteX2" fmla="*/ 406400 w 406400"/>
              <a:gd name="connsiteY2" fmla="*/ 0 h 690880"/>
              <a:gd name="connsiteX3" fmla="*/ 406400 w 406400"/>
              <a:gd name="connsiteY3" fmla="*/ 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690880">
                <a:moveTo>
                  <a:pt x="0" y="690880"/>
                </a:moveTo>
                <a:cubicBezTo>
                  <a:pt x="1693" y="509693"/>
                  <a:pt x="3387" y="328507"/>
                  <a:pt x="71120" y="213360"/>
                </a:cubicBezTo>
                <a:cubicBezTo>
                  <a:pt x="138853" y="9821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00867BC-F118-4AC5-A780-DFAC1AC2D08A}"/>
              </a:ext>
            </a:extLst>
          </p:cNvPr>
          <p:cNvSpPr/>
          <p:nvPr/>
        </p:nvSpPr>
        <p:spPr>
          <a:xfrm rot="13144435" flipV="1">
            <a:off x="888393" y="4067416"/>
            <a:ext cx="3166949" cy="713609"/>
          </a:xfrm>
          <a:custGeom>
            <a:avLst/>
            <a:gdLst>
              <a:gd name="connsiteX0" fmla="*/ 0 w 2174240"/>
              <a:gd name="connsiteY0" fmla="*/ 0 h 356654"/>
              <a:gd name="connsiteX1" fmla="*/ 1422400 w 2174240"/>
              <a:gd name="connsiteY1" fmla="*/ 335280 h 356654"/>
              <a:gd name="connsiteX2" fmla="*/ 2174240 w 2174240"/>
              <a:gd name="connsiteY2" fmla="*/ 294640 h 35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240" h="356654">
                <a:moveTo>
                  <a:pt x="0" y="0"/>
                </a:moveTo>
                <a:cubicBezTo>
                  <a:pt x="530013" y="143086"/>
                  <a:pt x="1060027" y="286173"/>
                  <a:pt x="1422400" y="335280"/>
                </a:cubicBezTo>
                <a:cubicBezTo>
                  <a:pt x="1784773" y="384387"/>
                  <a:pt x="1979506" y="339513"/>
                  <a:pt x="2174240" y="29464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D4DA78D-4658-41A7-8D3C-65FA301F40FE}"/>
              </a:ext>
            </a:extLst>
          </p:cNvPr>
          <p:cNvSpPr/>
          <p:nvPr/>
        </p:nvSpPr>
        <p:spPr>
          <a:xfrm>
            <a:off x="5110480" y="2936240"/>
            <a:ext cx="1249680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5A433E-AAB4-4B0B-ABE4-F9AD6DA123F1}"/>
              </a:ext>
            </a:extLst>
          </p:cNvPr>
          <p:cNvSpPr/>
          <p:nvPr/>
        </p:nvSpPr>
        <p:spPr>
          <a:xfrm rot="13168351">
            <a:off x="4413632" y="4838302"/>
            <a:ext cx="1448667" cy="1127760"/>
          </a:xfrm>
          <a:custGeom>
            <a:avLst/>
            <a:gdLst>
              <a:gd name="connsiteX0" fmla="*/ 0 w 1249680"/>
              <a:gd name="connsiteY0" fmla="*/ 1127760 h 1127760"/>
              <a:gd name="connsiteX1" fmla="*/ 568960 w 1249680"/>
              <a:gd name="connsiteY1" fmla="*/ 325120 h 1127760"/>
              <a:gd name="connsiteX2" fmla="*/ 1249680 w 1249680"/>
              <a:gd name="connsiteY2" fmla="*/ 0 h 1127760"/>
              <a:gd name="connsiteX3" fmla="*/ 1249680 w 1249680"/>
              <a:gd name="connsiteY3" fmla="*/ 0 h 1127760"/>
              <a:gd name="connsiteX4" fmla="*/ 1249680 w 1249680"/>
              <a:gd name="connsiteY4" fmla="*/ 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80" h="1127760">
                <a:moveTo>
                  <a:pt x="0" y="1127760"/>
                </a:moveTo>
                <a:cubicBezTo>
                  <a:pt x="180340" y="820420"/>
                  <a:pt x="360680" y="513080"/>
                  <a:pt x="568960" y="325120"/>
                </a:cubicBezTo>
                <a:cubicBezTo>
                  <a:pt x="777240" y="137160"/>
                  <a:pt x="1249680" y="0"/>
                  <a:pt x="1249680" y="0"/>
                </a:cubicBezTo>
                <a:lnTo>
                  <a:pt x="1249680" y="0"/>
                </a:lnTo>
                <a:lnTo>
                  <a:pt x="1249680" y="0"/>
                </a:ln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E0424A-3CB9-4B2E-837B-9311309E325C}"/>
              </a:ext>
            </a:extLst>
          </p:cNvPr>
          <p:cNvSpPr/>
          <p:nvPr/>
        </p:nvSpPr>
        <p:spPr>
          <a:xfrm>
            <a:off x="5983961" y="3037840"/>
            <a:ext cx="538759" cy="2062480"/>
          </a:xfrm>
          <a:custGeom>
            <a:avLst/>
            <a:gdLst>
              <a:gd name="connsiteX0" fmla="*/ 538759 w 538759"/>
              <a:gd name="connsiteY0" fmla="*/ 0 h 2062480"/>
              <a:gd name="connsiteX1" fmla="*/ 20599 w 538759"/>
              <a:gd name="connsiteY1" fmla="*/ 1290320 h 2062480"/>
              <a:gd name="connsiteX2" fmla="*/ 152679 w 538759"/>
              <a:gd name="connsiteY2" fmla="*/ 2062480 h 206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759" h="2062480">
                <a:moveTo>
                  <a:pt x="538759" y="0"/>
                </a:moveTo>
                <a:cubicBezTo>
                  <a:pt x="311852" y="473286"/>
                  <a:pt x="84946" y="946573"/>
                  <a:pt x="20599" y="1290320"/>
                </a:cubicBezTo>
                <a:cubicBezTo>
                  <a:pt x="-43748" y="1634067"/>
                  <a:pt x="54465" y="1848273"/>
                  <a:pt x="152679" y="2062480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/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Can </a:t>
                </a:r>
                <a:r>
                  <a:rPr lang="en-IN" sz="2800" u="sng" dirty="0">
                    <a:latin typeface="Nunito Light" panose="00000400000000000000" pitchFamily="2" charset="0"/>
                  </a:rPr>
                  <a:t>short-circuit walk</a:t>
                </a:r>
                <a:r>
                  <a:rPr lang="en-IN" sz="2800" dirty="0">
                    <a:latin typeface="Nunito Light" panose="00000400000000000000" pitchFamily="2" charset="0"/>
                  </a:rPr>
                  <a:t> to get a cycle of length 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MST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 2 x OPT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C3B98F-0EC7-47E3-9AF1-1F9787764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5968914"/>
                <a:ext cx="11124310" cy="523220"/>
              </a:xfrm>
              <a:prstGeom prst="rect">
                <a:avLst/>
              </a:prstGeom>
              <a:blipFill>
                <a:blip r:embed="rId3"/>
                <a:stretch>
                  <a:fillRect l="-1096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1A6DCBC4-A41A-42EB-9464-A410E2D754A3}"/>
              </a:ext>
            </a:extLst>
          </p:cNvPr>
          <p:cNvSpPr txBox="1"/>
          <p:nvPr/>
        </p:nvSpPr>
        <p:spPr>
          <a:xfrm>
            <a:off x="513274" y="2101487"/>
            <a:ext cx="9068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a – c – b – </a:t>
            </a:r>
            <a:r>
              <a:rPr lang="en-IN" sz="2800" strike="sngStrike" dirty="0">
                <a:latin typeface="Nunito Light" panose="00000400000000000000" pitchFamily="2" charset="0"/>
              </a:rPr>
              <a:t>c –</a:t>
            </a:r>
            <a:r>
              <a:rPr lang="en-IN" sz="2800" dirty="0">
                <a:latin typeface="Nunito Light" panose="00000400000000000000" pitchFamily="2" charset="0"/>
              </a:rPr>
              <a:t> d – </a:t>
            </a:r>
            <a:r>
              <a:rPr lang="en-IN" sz="2800" strike="sngStrike" dirty="0">
                <a:latin typeface="Nunito Light" panose="00000400000000000000" pitchFamily="2" charset="0"/>
              </a:rPr>
              <a:t>c –</a:t>
            </a:r>
            <a:r>
              <a:rPr lang="en-IN" sz="2800" dirty="0">
                <a:latin typeface="Nunito Light" panose="00000400000000000000" pitchFamily="2" charset="0"/>
              </a:rPr>
              <a:t> f – e – h – </a:t>
            </a:r>
            <a:r>
              <a:rPr lang="en-IN" sz="2800" strike="sngStrike" dirty="0">
                <a:latin typeface="Nunito Light" panose="00000400000000000000" pitchFamily="2" charset="0"/>
              </a:rPr>
              <a:t>e – f</a:t>
            </a:r>
            <a:r>
              <a:rPr lang="en-IN" sz="2800" dirty="0">
                <a:latin typeface="Nunito Light" panose="00000400000000000000" pitchFamily="2" charset="0"/>
              </a:rPr>
              <a:t> – g – </a:t>
            </a:r>
            <a:r>
              <a:rPr lang="en-IN" sz="2800" strike="sngStrike" dirty="0">
                <a:latin typeface="Nunito Light" panose="00000400000000000000" pitchFamily="2" charset="0"/>
              </a:rPr>
              <a:t>f – c –</a:t>
            </a:r>
            <a:r>
              <a:rPr lang="en-IN" sz="2800" dirty="0">
                <a:latin typeface="Nunito Light" panose="00000400000000000000" pitchFamily="2" charset="0"/>
              </a:rPr>
              <a:t> a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F9A708-A432-4794-9855-0038418A9ED0}"/>
              </a:ext>
            </a:extLst>
          </p:cNvPr>
          <p:cNvSpPr txBox="1"/>
          <p:nvPr/>
        </p:nvSpPr>
        <p:spPr>
          <a:xfrm>
            <a:off x="7396201" y="3412454"/>
            <a:ext cx="4206519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This gives us a 2-approximation algorithm for TSP.</a:t>
            </a:r>
          </a:p>
        </p:txBody>
      </p:sp>
    </p:spTree>
    <p:extLst>
      <p:ext uri="{BB962C8B-B14F-4D97-AF65-F5344CB8AC3E}">
        <p14:creationId xmlns:p14="http://schemas.microsoft.com/office/powerpoint/2010/main" val="28920766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3922650" y="817524"/>
            <a:ext cx="79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63817E4-2B2B-48F0-A9CC-D5BDD8CE7BBD}"/>
              </a:ext>
            </a:extLst>
          </p:cNvPr>
          <p:cNvSpPr txBox="1"/>
          <p:nvPr/>
        </p:nvSpPr>
        <p:spPr>
          <a:xfrm>
            <a:off x="478410" y="1722034"/>
            <a:ext cx="5018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A 2-approximation algorithm: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F4E65C4-0D74-446A-81BF-71743F1230E9}"/>
                  </a:ext>
                </a:extLst>
              </p:cNvPr>
              <p:cNvSpPr txBox="1"/>
              <p:nvPr/>
            </p:nvSpPr>
            <p:spPr>
              <a:xfrm>
                <a:off x="986410" y="2360840"/>
                <a:ext cx="1040295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eriod"/>
                </a:pPr>
                <a:r>
                  <a:rPr lang="en-IN" sz="2800" dirty="0">
                    <a:latin typeface="Nunito Light" panose="00000400000000000000" pitchFamily="2" charset="0"/>
                  </a:rPr>
                  <a:t>Find MST (length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OPT)</a:t>
                </a:r>
              </a:p>
              <a:p>
                <a:pPr marL="514350" indent="-514350">
                  <a:buAutoNum type="arabicPeriod"/>
                </a:pPr>
                <a:r>
                  <a:rPr lang="en-IN" sz="2800" dirty="0">
                    <a:latin typeface="Nunito Light" panose="00000400000000000000" pitchFamily="2" charset="0"/>
                  </a:rPr>
                  <a:t>Double edges, find Eulerian walk (length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2 x OPT)</a:t>
                </a:r>
              </a:p>
              <a:p>
                <a:pPr marL="514350" indent="-514350">
                  <a:buAutoNum type="arabicPeriod"/>
                </a:pPr>
                <a:r>
                  <a:rPr lang="en-IN" sz="2800" dirty="0">
                    <a:latin typeface="Nunito Light" panose="00000400000000000000" pitchFamily="2" charset="0"/>
                  </a:rPr>
                  <a:t>Short-circuit edges to get cycle of length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2 x OPT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F4E65C4-0D74-446A-81BF-71743F123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410" y="2360840"/>
                <a:ext cx="10402950" cy="1384995"/>
              </a:xfrm>
              <a:prstGeom prst="rect">
                <a:avLst/>
              </a:prstGeom>
              <a:blipFill>
                <a:blip r:embed="rId3"/>
                <a:stretch>
                  <a:fillRect l="-1465" t="-7930" b="-149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2474861A-1BB6-46CD-8CF2-60373F4E7598}"/>
              </a:ext>
            </a:extLst>
          </p:cNvPr>
          <p:cNvSpPr txBox="1"/>
          <p:nvPr/>
        </p:nvSpPr>
        <p:spPr>
          <a:xfrm>
            <a:off x="478410" y="4238617"/>
            <a:ext cx="5018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(Remainder on board)</a:t>
            </a:r>
          </a:p>
        </p:txBody>
      </p:sp>
    </p:spTree>
    <p:extLst>
      <p:ext uri="{BB962C8B-B14F-4D97-AF65-F5344CB8AC3E}">
        <p14:creationId xmlns:p14="http://schemas.microsoft.com/office/powerpoint/2010/main" val="56248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28AC8574-79CD-4EE8-964C-01E1B9C8569B}"/>
              </a:ext>
            </a:extLst>
          </p:cNvPr>
          <p:cNvSpPr/>
          <p:nvPr/>
        </p:nvSpPr>
        <p:spPr>
          <a:xfrm>
            <a:off x="1668085" y="4278490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715B899-0AF9-46EF-B5DA-BD476B4B5253}"/>
              </a:ext>
            </a:extLst>
          </p:cNvPr>
          <p:cNvSpPr/>
          <p:nvPr/>
        </p:nvSpPr>
        <p:spPr>
          <a:xfrm>
            <a:off x="6284339" y="484522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9E3D08-FFA3-4295-81FD-9150CC1EF350}"/>
              </a:ext>
            </a:extLst>
          </p:cNvPr>
          <p:cNvSpPr/>
          <p:nvPr/>
        </p:nvSpPr>
        <p:spPr>
          <a:xfrm>
            <a:off x="5281138" y="586016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2EDD184-C597-49B2-905A-89810206B5DF}"/>
              </a:ext>
            </a:extLst>
          </p:cNvPr>
          <p:cNvSpPr/>
          <p:nvPr/>
        </p:nvSpPr>
        <p:spPr>
          <a:xfrm>
            <a:off x="5931914" y="378676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7F1E0C1-E351-413F-8D8B-D2C9F9D908F5}"/>
              </a:ext>
            </a:extLst>
          </p:cNvPr>
          <p:cNvSpPr/>
          <p:nvPr/>
        </p:nvSpPr>
        <p:spPr>
          <a:xfrm>
            <a:off x="3271362" y="542387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48CCB72-247D-4705-A67A-0E5DA14BCE08}"/>
              </a:ext>
            </a:extLst>
          </p:cNvPr>
          <p:cNvSpPr/>
          <p:nvPr/>
        </p:nvSpPr>
        <p:spPr>
          <a:xfrm>
            <a:off x="7762873" y="346175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D616AA5-3F4D-4DFC-94A1-D5E6C9F4A3DA}"/>
              </a:ext>
            </a:extLst>
          </p:cNvPr>
          <p:cNvSpPr/>
          <p:nvPr/>
        </p:nvSpPr>
        <p:spPr>
          <a:xfrm>
            <a:off x="3829050" y="444603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BF3A0AF-BFBB-4B88-86DA-E40C50CE20A1}"/>
              </a:ext>
            </a:extLst>
          </p:cNvPr>
          <p:cNvSpPr/>
          <p:nvPr/>
        </p:nvSpPr>
        <p:spPr>
          <a:xfrm>
            <a:off x="7413051" y="586016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5E3DF93-F6A4-415D-9A11-366EACA1CAB0}"/>
              </a:ext>
            </a:extLst>
          </p:cNvPr>
          <p:cNvCxnSpPr>
            <a:stCxn id="49" idx="7"/>
            <a:endCxn id="25" idx="2"/>
          </p:cNvCxnSpPr>
          <p:nvPr/>
        </p:nvCxnSpPr>
        <p:spPr>
          <a:xfrm flipV="1">
            <a:off x="4129864" y="3962975"/>
            <a:ext cx="1802050" cy="534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42A974-D8F5-4BBA-9114-ABECA0245A2A}"/>
              </a:ext>
            </a:extLst>
          </p:cNvPr>
          <p:cNvCxnSpPr>
            <a:cxnSpLocks/>
            <a:stCxn id="22" idx="7"/>
            <a:endCxn id="43" idx="3"/>
          </p:cNvCxnSpPr>
          <p:nvPr/>
        </p:nvCxnSpPr>
        <p:spPr>
          <a:xfrm flipV="1">
            <a:off x="6585153" y="3762573"/>
            <a:ext cx="1229331" cy="1134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A88C7C3-8252-495E-B4C0-5B1DF02DBD8E}"/>
              </a:ext>
            </a:extLst>
          </p:cNvPr>
          <p:cNvCxnSpPr>
            <a:cxnSpLocks/>
            <a:stCxn id="22" idx="0"/>
            <a:endCxn id="25" idx="4"/>
          </p:cNvCxnSpPr>
          <p:nvPr/>
        </p:nvCxnSpPr>
        <p:spPr>
          <a:xfrm flipH="1" flipV="1">
            <a:off x="6108127" y="4139187"/>
            <a:ext cx="352425" cy="706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07EE6E-4D05-4D74-A740-D809B314B88C}"/>
              </a:ext>
            </a:extLst>
          </p:cNvPr>
          <p:cNvCxnSpPr>
            <a:cxnSpLocks/>
            <a:stCxn id="43" idx="2"/>
            <a:endCxn id="25" idx="6"/>
          </p:cNvCxnSpPr>
          <p:nvPr/>
        </p:nvCxnSpPr>
        <p:spPr>
          <a:xfrm flipH="1">
            <a:off x="6284339" y="3637972"/>
            <a:ext cx="1478534" cy="3250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2C17F89-7DBB-4959-B505-E94AC2D45200}"/>
              </a:ext>
            </a:extLst>
          </p:cNvPr>
          <p:cNvCxnSpPr>
            <a:cxnSpLocks/>
            <a:stCxn id="50" idx="0"/>
            <a:endCxn id="43" idx="4"/>
          </p:cNvCxnSpPr>
          <p:nvPr/>
        </p:nvCxnSpPr>
        <p:spPr>
          <a:xfrm flipV="1">
            <a:off x="7589264" y="3814184"/>
            <a:ext cx="349822" cy="2045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1CDCB1B-7272-44B2-B54B-900AECB1FF1C}"/>
              </a:ext>
            </a:extLst>
          </p:cNvPr>
          <p:cNvCxnSpPr>
            <a:cxnSpLocks/>
            <a:stCxn id="23" idx="0"/>
            <a:endCxn id="25" idx="3"/>
          </p:cNvCxnSpPr>
          <p:nvPr/>
        </p:nvCxnSpPr>
        <p:spPr>
          <a:xfrm flipV="1">
            <a:off x="5457351" y="4087576"/>
            <a:ext cx="526174" cy="1772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211BB6B-CF26-46C9-9186-6F764E9E3ECA}"/>
              </a:ext>
            </a:extLst>
          </p:cNvPr>
          <p:cNvCxnSpPr>
            <a:cxnSpLocks/>
            <a:stCxn id="22" idx="3"/>
            <a:endCxn id="23" idx="7"/>
          </p:cNvCxnSpPr>
          <p:nvPr/>
        </p:nvCxnSpPr>
        <p:spPr>
          <a:xfrm flipH="1">
            <a:off x="5581952" y="5146037"/>
            <a:ext cx="753998" cy="7657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09EAB2B-69B7-40CA-AFDA-08BC22B0A3D1}"/>
              </a:ext>
            </a:extLst>
          </p:cNvPr>
          <p:cNvCxnSpPr>
            <a:cxnSpLocks/>
            <a:stCxn id="50" idx="1"/>
            <a:endCxn id="22" idx="5"/>
          </p:cNvCxnSpPr>
          <p:nvPr/>
        </p:nvCxnSpPr>
        <p:spPr>
          <a:xfrm flipH="1" flipV="1">
            <a:off x="6585153" y="5146037"/>
            <a:ext cx="879509" cy="765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FFD9A3F-3774-46FF-95D0-3EB9FD3E22AB}"/>
              </a:ext>
            </a:extLst>
          </p:cNvPr>
          <p:cNvCxnSpPr>
            <a:cxnSpLocks/>
            <a:stCxn id="23" idx="1"/>
            <a:endCxn id="49" idx="5"/>
          </p:cNvCxnSpPr>
          <p:nvPr/>
        </p:nvCxnSpPr>
        <p:spPr>
          <a:xfrm flipH="1" flipV="1">
            <a:off x="4129864" y="4746853"/>
            <a:ext cx="1202885" cy="1164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C1EBAEB-C102-4BFE-B8A1-F6E390540BAF}"/>
              </a:ext>
            </a:extLst>
          </p:cNvPr>
          <p:cNvCxnSpPr>
            <a:cxnSpLocks/>
            <a:stCxn id="50" idx="2"/>
            <a:endCxn id="23" idx="6"/>
          </p:cNvCxnSpPr>
          <p:nvPr/>
        </p:nvCxnSpPr>
        <p:spPr>
          <a:xfrm flipH="1">
            <a:off x="5633563" y="6036381"/>
            <a:ext cx="177948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0256905-1019-41BE-8D74-8B8D47C01DBA}"/>
              </a:ext>
            </a:extLst>
          </p:cNvPr>
          <p:cNvCxnSpPr>
            <a:cxnSpLocks/>
            <a:stCxn id="49" idx="2"/>
            <a:endCxn id="21" idx="6"/>
          </p:cNvCxnSpPr>
          <p:nvPr/>
        </p:nvCxnSpPr>
        <p:spPr>
          <a:xfrm flipH="1" flipV="1">
            <a:off x="2020510" y="4454703"/>
            <a:ext cx="1808540" cy="167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02C7822-D3E7-4CB4-97B5-2F1107C19687}"/>
              </a:ext>
            </a:extLst>
          </p:cNvPr>
          <p:cNvCxnSpPr>
            <a:cxnSpLocks/>
            <a:stCxn id="25" idx="1"/>
            <a:endCxn id="21" idx="7"/>
          </p:cNvCxnSpPr>
          <p:nvPr/>
        </p:nvCxnSpPr>
        <p:spPr>
          <a:xfrm flipH="1">
            <a:off x="1968899" y="3838373"/>
            <a:ext cx="4014626" cy="4917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CC3FDB1-851F-453F-B144-127A522A14CF}"/>
              </a:ext>
            </a:extLst>
          </p:cNvPr>
          <p:cNvCxnSpPr>
            <a:cxnSpLocks/>
            <a:stCxn id="42" idx="7"/>
            <a:endCxn id="49" idx="4"/>
          </p:cNvCxnSpPr>
          <p:nvPr/>
        </p:nvCxnSpPr>
        <p:spPr>
          <a:xfrm flipV="1">
            <a:off x="3572176" y="4798464"/>
            <a:ext cx="433087" cy="677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02D4CE-D158-499A-A220-A7F0D24E98F4}"/>
              </a:ext>
            </a:extLst>
          </p:cNvPr>
          <p:cNvCxnSpPr>
            <a:cxnSpLocks/>
            <a:stCxn id="42" idx="1"/>
            <a:endCxn id="21" idx="5"/>
          </p:cNvCxnSpPr>
          <p:nvPr/>
        </p:nvCxnSpPr>
        <p:spPr>
          <a:xfrm flipH="1" flipV="1">
            <a:off x="1968899" y="4579304"/>
            <a:ext cx="1354074" cy="89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AC1F76B-9A7E-4280-9D05-4FB8156FAE40}"/>
              </a:ext>
            </a:extLst>
          </p:cNvPr>
          <p:cNvCxnSpPr>
            <a:cxnSpLocks/>
            <a:stCxn id="23" idx="2"/>
            <a:endCxn id="21" idx="5"/>
          </p:cNvCxnSpPr>
          <p:nvPr/>
        </p:nvCxnSpPr>
        <p:spPr>
          <a:xfrm flipH="1" flipV="1">
            <a:off x="1968899" y="4579304"/>
            <a:ext cx="3312239" cy="1457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8643E2D-4B15-4F8C-9AB8-9281919D1E81}"/>
              </a:ext>
            </a:extLst>
          </p:cNvPr>
          <p:cNvCxnSpPr>
            <a:cxnSpLocks/>
            <a:stCxn id="22" idx="2"/>
            <a:endCxn id="49" idx="6"/>
          </p:cNvCxnSpPr>
          <p:nvPr/>
        </p:nvCxnSpPr>
        <p:spPr>
          <a:xfrm flipH="1" flipV="1">
            <a:off x="4181475" y="4622252"/>
            <a:ext cx="2102864" cy="399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5ED99AE9-156D-4D8F-8CFA-02645E0C6A6A}"/>
              </a:ext>
            </a:extLst>
          </p:cNvPr>
          <p:cNvSpPr txBox="1"/>
          <p:nvPr/>
        </p:nvSpPr>
        <p:spPr>
          <a:xfrm>
            <a:off x="8157256" y="4421096"/>
            <a:ext cx="3434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>
                <a:latin typeface="Nunito Light" panose="00000400000000000000" pitchFamily="2" charset="0"/>
              </a:rPr>
              <a:t>(complete graph with edge lengths)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15D38E4-1CB1-4C56-B008-9312C34EB41A}"/>
              </a:ext>
            </a:extLst>
          </p:cNvPr>
          <p:cNvCxnSpPr>
            <a:cxnSpLocks/>
            <a:stCxn id="23" idx="3"/>
            <a:endCxn id="42" idx="5"/>
          </p:cNvCxnSpPr>
          <p:nvPr/>
        </p:nvCxnSpPr>
        <p:spPr>
          <a:xfrm flipH="1" flipV="1">
            <a:off x="3572176" y="5724691"/>
            <a:ext cx="1760573" cy="436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45D64DA-2C3D-4587-9D41-D6F0997C1E2A}"/>
                  </a:ext>
                </a:extLst>
              </p:cNvPr>
              <p:cNvSpPr txBox="1"/>
              <p:nvPr/>
            </p:nvSpPr>
            <p:spPr>
              <a:xfrm>
                <a:off x="478410" y="2359186"/>
                <a:ext cx="10665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by triangle inequality,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45D64DA-2C3D-4587-9D41-D6F0997C1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2359186"/>
                <a:ext cx="10665840" cy="523220"/>
              </a:xfrm>
              <a:prstGeom prst="rect">
                <a:avLst/>
              </a:prstGeom>
              <a:blipFill>
                <a:blip r:embed="rId4"/>
                <a:stretch>
                  <a:fillRect l="-1143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691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28AC8574-79CD-4EE8-964C-01E1B9C8569B}"/>
              </a:ext>
            </a:extLst>
          </p:cNvPr>
          <p:cNvSpPr/>
          <p:nvPr/>
        </p:nvSpPr>
        <p:spPr>
          <a:xfrm>
            <a:off x="1668085" y="4278490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715B899-0AF9-46EF-B5DA-BD476B4B5253}"/>
              </a:ext>
            </a:extLst>
          </p:cNvPr>
          <p:cNvSpPr/>
          <p:nvPr/>
        </p:nvSpPr>
        <p:spPr>
          <a:xfrm>
            <a:off x="6284339" y="484522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9E3D08-FFA3-4295-81FD-9150CC1EF350}"/>
              </a:ext>
            </a:extLst>
          </p:cNvPr>
          <p:cNvSpPr/>
          <p:nvPr/>
        </p:nvSpPr>
        <p:spPr>
          <a:xfrm>
            <a:off x="5281138" y="586016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2EDD184-C597-49B2-905A-89810206B5DF}"/>
              </a:ext>
            </a:extLst>
          </p:cNvPr>
          <p:cNvSpPr/>
          <p:nvPr/>
        </p:nvSpPr>
        <p:spPr>
          <a:xfrm>
            <a:off x="5931914" y="378676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7F1E0C1-E351-413F-8D8B-D2C9F9D908F5}"/>
              </a:ext>
            </a:extLst>
          </p:cNvPr>
          <p:cNvSpPr/>
          <p:nvPr/>
        </p:nvSpPr>
        <p:spPr>
          <a:xfrm>
            <a:off x="3271362" y="542387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48CCB72-247D-4705-A67A-0E5DA14BCE08}"/>
              </a:ext>
            </a:extLst>
          </p:cNvPr>
          <p:cNvSpPr/>
          <p:nvPr/>
        </p:nvSpPr>
        <p:spPr>
          <a:xfrm>
            <a:off x="7762873" y="346175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D616AA5-3F4D-4DFC-94A1-D5E6C9F4A3DA}"/>
              </a:ext>
            </a:extLst>
          </p:cNvPr>
          <p:cNvSpPr/>
          <p:nvPr/>
        </p:nvSpPr>
        <p:spPr>
          <a:xfrm>
            <a:off x="3829050" y="444603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BF3A0AF-BFBB-4B88-86DA-E40C50CE20A1}"/>
              </a:ext>
            </a:extLst>
          </p:cNvPr>
          <p:cNvSpPr/>
          <p:nvPr/>
        </p:nvSpPr>
        <p:spPr>
          <a:xfrm>
            <a:off x="7413051" y="586016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5E3DF93-F6A4-415D-9A11-366EACA1CAB0}"/>
              </a:ext>
            </a:extLst>
          </p:cNvPr>
          <p:cNvCxnSpPr>
            <a:stCxn id="49" idx="7"/>
            <a:endCxn id="25" idx="2"/>
          </p:cNvCxnSpPr>
          <p:nvPr/>
        </p:nvCxnSpPr>
        <p:spPr>
          <a:xfrm flipV="1">
            <a:off x="4129864" y="3962975"/>
            <a:ext cx="1802050" cy="534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42A974-D8F5-4BBA-9114-ABECA0245A2A}"/>
              </a:ext>
            </a:extLst>
          </p:cNvPr>
          <p:cNvCxnSpPr>
            <a:cxnSpLocks/>
            <a:stCxn id="22" idx="7"/>
            <a:endCxn id="43" idx="3"/>
          </p:cNvCxnSpPr>
          <p:nvPr/>
        </p:nvCxnSpPr>
        <p:spPr>
          <a:xfrm flipV="1">
            <a:off x="6585153" y="3762573"/>
            <a:ext cx="1229331" cy="1134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A88C7C3-8252-495E-B4C0-5B1DF02DBD8E}"/>
              </a:ext>
            </a:extLst>
          </p:cNvPr>
          <p:cNvCxnSpPr>
            <a:cxnSpLocks/>
            <a:stCxn id="22" idx="0"/>
            <a:endCxn id="25" idx="4"/>
          </p:cNvCxnSpPr>
          <p:nvPr/>
        </p:nvCxnSpPr>
        <p:spPr>
          <a:xfrm flipH="1" flipV="1">
            <a:off x="6108127" y="4139187"/>
            <a:ext cx="352425" cy="706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07EE6E-4D05-4D74-A740-D809B314B88C}"/>
              </a:ext>
            </a:extLst>
          </p:cNvPr>
          <p:cNvCxnSpPr>
            <a:cxnSpLocks/>
            <a:stCxn id="43" idx="2"/>
            <a:endCxn id="25" idx="6"/>
          </p:cNvCxnSpPr>
          <p:nvPr/>
        </p:nvCxnSpPr>
        <p:spPr>
          <a:xfrm flipH="1">
            <a:off x="6284339" y="3637972"/>
            <a:ext cx="1478534" cy="3250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2C17F89-7DBB-4959-B505-E94AC2D45200}"/>
              </a:ext>
            </a:extLst>
          </p:cNvPr>
          <p:cNvCxnSpPr>
            <a:cxnSpLocks/>
            <a:stCxn id="50" idx="0"/>
            <a:endCxn id="43" idx="4"/>
          </p:cNvCxnSpPr>
          <p:nvPr/>
        </p:nvCxnSpPr>
        <p:spPr>
          <a:xfrm flipV="1">
            <a:off x="7589264" y="3814184"/>
            <a:ext cx="349822" cy="2045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1CDCB1B-7272-44B2-B54B-900AECB1FF1C}"/>
              </a:ext>
            </a:extLst>
          </p:cNvPr>
          <p:cNvCxnSpPr>
            <a:cxnSpLocks/>
            <a:stCxn id="23" idx="0"/>
            <a:endCxn id="25" idx="3"/>
          </p:cNvCxnSpPr>
          <p:nvPr/>
        </p:nvCxnSpPr>
        <p:spPr>
          <a:xfrm flipV="1">
            <a:off x="5457351" y="4087576"/>
            <a:ext cx="526174" cy="1772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211BB6B-CF26-46C9-9186-6F764E9E3ECA}"/>
              </a:ext>
            </a:extLst>
          </p:cNvPr>
          <p:cNvCxnSpPr>
            <a:cxnSpLocks/>
            <a:stCxn id="22" idx="3"/>
            <a:endCxn id="23" idx="7"/>
          </p:cNvCxnSpPr>
          <p:nvPr/>
        </p:nvCxnSpPr>
        <p:spPr>
          <a:xfrm flipH="1">
            <a:off x="5581952" y="5146037"/>
            <a:ext cx="753998" cy="7657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09EAB2B-69B7-40CA-AFDA-08BC22B0A3D1}"/>
              </a:ext>
            </a:extLst>
          </p:cNvPr>
          <p:cNvCxnSpPr>
            <a:cxnSpLocks/>
            <a:stCxn id="50" idx="1"/>
            <a:endCxn id="22" idx="5"/>
          </p:cNvCxnSpPr>
          <p:nvPr/>
        </p:nvCxnSpPr>
        <p:spPr>
          <a:xfrm flipH="1" flipV="1">
            <a:off x="6585153" y="5146037"/>
            <a:ext cx="879509" cy="765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FFD9A3F-3774-46FF-95D0-3EB9FD3E22AB}"/>
              </a:ext>
            </a:extLst>
          </p:cNvPr>
          <p:cNvCxnSpPr>
            <a:cxnSpLocks/>
            <a:stCxn id="23" idx="1"/>
            <a:endCxn id="49" idx="5"/>
          </p:cNvCxnSpPr>
          <p:nvPr/>
        </p:nvCxnSpPr>
        <p:spPr>
          <a:xfrm flipH="1" flipV="1">
            <a:off x="4129864" y="4746853"/>
            <a:ext cx="1202885" cy="1164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C1EBAEB-C102-4BFE-B8A1-F6E390540BAF}"/>
              </a:ext>
            </a:extLst>
          </p:cNvPr>
          <p:cNvCxnSpPr>
            <a:cxnSpLocks/>
            <a:stCxn id="50" idx="2"/>
            <a:endCxn id="23" idx="6"/>
          </p:cNvCxnSpPr>
          <p:nvPr/>
        </p:nvCxnSpPr>
        <p:spPr>
          <a:xfrm flipH="1">
            <a:off x="5633563" y="6036381"/>
            <a:ext cx="177948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0256905-1019-41BE-8D74-8B8D47C01DBA}"/>
              </a:ext>
            </a:extLst>
          </p:cNvPr>
          <p:cNvCxnSpPr>
            <a:cxnSpLocks/>
            <a:stCxn id="49" idx="2"/>
            <a:endCxn id="21" idx="6"/>
          </p:cNvCxnSpPr>
          <p:nvPr/>
        </p:nvCxnSpPr>
        <p:spPr>
          <a:xfrm flipH="1" flipV="1">
            <a:off x="2020510" y="4454703"/>
            <a:ext cx="1808540" cy="167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02C7822-D3E7-4CB4-97B5-2F1107C19687}"/>
              </a:ext>
            </a:extLst>
          </p:cNvPr>
          <p:cNvCxnSpPr>
            <a:cxnSpLocks/>
            <a:stCxn id="25" idx="1"/>
            <a:endCxn id="21" idx="7"/>
          </p:cNvCxnSpPr>
          <p:nvPr/>
        </p:nvCxnSpPr>
        <p:spPr>
          <a:xfrm flipH="1">
            <a:off x="1968899" y="3838373"/>
            <a:ext cx="4014626" cy="4917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CC3FDB1-851F-453F-B144-127A522A14CF}"/>
              </a:ext>
            </a:extLst>
          </p:cNvPr>
          <p:cNvCxnSpPr>
            <a:cxnSpLocks/>
            <a:stCxn id="42" idx="7"/>
            <a:endCxn id="49" idx="4"/>
          </p:cNvCxnSpPr>
          <p:nvPr/>
        </p:nvCxnSpPr>
        <p:spPr>
          <a:xfrm flipV="1">
            <a:off x="3572176" y="4798464"/>
            <a:ext cx="433087" cy="677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02D4CE-D158-499A-A220-A7F0D24E98F4}"/>
              </a:ext>
            </a:extLst>
          </p:cNvPr>
          <p:cNvCxnSpPr>
            <a:cxnSpLocks/>
            <a:stCxn id="42" idx="1"/>
            <a:endCxn id="21" idx="5"/>
          </p:cNvCxnSpPr>
          <p:nvPr/>
        </p:nvCxnSpPr>
        <p:spPr>
          <a:xfrm flipH="1" flipV="1">
            <a:off x="1968899" y="4579304"/>
            <a:ext cx="1354074" cy="89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AC1F76B-9A7E-4280-9D05-4FB8156FAE40}"/>
              </a:ext>
            </a:extLst>
          </p:cNvPr>
          <p:cNvCxnSpPr>
            <a:cxnSpLocks/>
            <a:stCxn id="23" idx="2"/>
            <a:endCxn id="21" idx="5"/>
          </p:cNvCxnSpPr>
          <p:nvPr/>
        </p:nvCxnSpPr>
        <p:spPr>
          <a:xfrm flipH="1" flipV="1">
            <a:off x="1968899" y="4579304"/>
            <a:ext cx="3312239" cy="1457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8643E2D-4B15-4F8C-9AB8-9281919D1E81}"/>
              </a:ext>
            </a:extLst>
          </p:cNvPr>
          <p:cNvCxnSpPr>
            <a:cxnSpLocks/>
            <a:stCxn id="22" idx="2"/>
            <a:endCxn id="49" idx="6"/>
          </p:cNvCxnSpPr>
          <p:nvPr/>
        </p:nvCxnSpPr>
        <p:spPr>
          <a:xfrm flipH="1" flipV="1">
            <a:off x="4181475" y="4622252"/>
            <a:ext cx="2102864" cy="399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5ED99AE9-156D-4D8F-8CFA-02645E0C6A6A}"/>
              </a:ext>
            </a:extLst>
          </p:cNvPr>
          <p:cNvSpPr txBox="1"/>
          <p:nvPr/>
        </p:nvSpPr>
        <p:spPr>
          <a:xfrm>
            <a:off x="8157256" y="4421096"/>
            <a:ext cx="3434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>
                <a:latin typeface="Nunito Light" panose="00000400000000000000" pitchFamily="2" charset="0"/>
              </a:rPr>
              <a:t>(complete graph with edge lengths)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235A18-1E74-4B88-A7D9-EB11FD6C628C}"/>
              </a:ext>
            </a:extLst>
          </p:cNvPr>
          <p:cNvCxnSpPr>
            <a:cxnSpLocks/>
            <a:stCxn id="23" idx="4"/>
            <a:endCxn id="42" idx="5"/>
          </p:cNvCxnSpPr>
          <p:nvPr/>
        </p:nvCxnSpPr>
        <p:spPr>
          <a:xfrm flipH="1" flipV="1">
            <a:off x="3572176" y="5724691"/>
            <a:ext cx="1885175" cy="4879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183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28AC8574-79CD-4EE8-964C-01E1B9C8569B}"/>
              </a:ext>
            </a:extLst>
          </p:cNvPr>
          <p:cNvSpPr/>
          <p:nvPr/>
        </p:nvSpPr>
        <p:spPr>
          <a:xfrm>
            <a:off x="1668085" y="4278490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715B899-0AF9-46EF-B5DA-BD476B4B5253}"/>
              </a:ext>
            </a:extLst>
          </p:cNvPr>
          <p:cNvSpPr/>
          <p:nvPr/>
        </p:nvSpPr>
        <p:spPr>
          <a:xfrm>
            <a:off x="6284339" y="484522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9E3D08-FFA3-4295-81FD-9150CC1EF350}"/>
              </a:ext>
            </a:extLst>
          </p:cNvPr>
          <p:cNvSpPr/>
          <p:nvPr/>
        </p:nvSpPr>
        <p:spPr>
          <a:xfrm>
            <a:off x="5281138" y="586016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2EDD184-C597-49B2-905A-89810206B5DF}"/>
              </a:ext>
            </a:extLst>
          </p:cNvPr>
          <p:cNvSpPr/>
          <p:nvPr/>
        </p:nvSpPr>
        <p:spPr>
          <a:xfrm>
            <a:off x="5931914" y="378676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7F1E0C1-E351-413F-8D8B-D2C9F9D908F5}"/>
              </a:ext>
            </a:extLst>
          </p:cNvPr>
          <p:cNvSpPr/>
          <p:nvPr/>
        </p:nvSpPr>
        <p:spPr>
          <a:xfrm>
            <a:off x="3271362" y="542387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48CCB72-247D-4705-A67A-0E5DA14BCE08}"/>
              </a:ext>
            </a:extLst>
          </p:cNvPr>
          <p:cNvSpPr/>
          <p:nvPr/>
        </p:nvSpPr>
        <p:spPr>
          <a:xfrm>
            <a:off x="7762873" y="346175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D616AA5-3F4D-4DFC-94A1-D5E6C9F4A3DA}"/>
              </a:ext>
            </a:extLst>
          </p:cNvPr>
          <p:cNvSpPr/>
          <p:nvPr/>
        </p:nvSpPr>
        <p:spPr>
          <a:xfrm>
            <a:off x="3829050" y="4446039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BF3A0AF-BFBB-4B88-86DA-E40C50CE20A1}"/>
              </a:ext>
            </a:extLst>
          </p:cNvPr>
          <p:cNvSpPr/>
          <p:nvPr/>
        </p:nvSpPr>
        <p:spPr>
          <a:xfrm>
            <a:off x="7413051" y="586016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5E3DF93-F6A4-415D-9A11-366EACA1CAB0}"/>
              </a:ext>
            </a:extLst>
          </p:cNvPr>
          <p:cNvCxnSpPr>
            <a:stCxn id="49" idx="7"/>
            <a:endCxn id="25" idx="2"/>
          </p:cNvCxnSpPr>
          <p:nvPr/>
        </p:nvCxnSpPr>
        <p:spPr>
          <a:xfrm flipV="1">
            <a:off x="4129864" y="3962975"/>
            <a:ext cx="1802050" cy="5346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42A974-D8F5-4BBA-9114-ABECA0245A2A}"/>
              </a:ext>
            </a:extLst>
          </p:cNvPr>
          <p:cNvCxnSpPr>
            <a:cxnSpLocks/>
            <a:stCxn id="22" idx="7"/>
            <a:endCxn id="43" idx="3"/>
          </p:cNvCxnSpPr>
          <p:nvPr/>
        </p:nvCxnSpPr>
        <p:spPr>
          <a:xfrm flipV="1">
            <a:off x="6585153" y="3762573"/>
            <a:ext cx="1229331" cy="11342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2C17F89-7DBB-4959-B505-E94AC2D45200}"/>
              </a:ext>
            </a:extLst>
          </p:cNvPr>
          <p:cNvCxnSpPr>
            <a:cxnSpLocks/>
            <a:stCxn id="50" idx="0"/>
            <a:endCxn id="43" idx="4"/>
          </p:cNvCxnSpPr>
          <p:nvPr/>
        </p:nvCxnSpPr>
        <p:spPr>
          <a:xfrm flipV="1">
            <a:off x="7589264" y="3814184"/>
            <a:ext cx="349822" cy="20459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C1EBAEB-C102-4BFE-B8A1-F6E390540BAF}"/>
              </a:ext>
            </a:extLst>
          </p:cNvPr>
          <p:cNvCxnSpPr>
            <a:cxnSpLocks/>
            <a:stCxn id="50" idx="2"/>
            <a:endCxn id="23" idx="6"/>
          </p:cNvCxnSpPr>
          <p:nvPr/>
        </p:nvCxnSpPr>
        <p:spPr>
          <a:xfrm flipH="1">
            <a:off x="5633563" y="6036381"/>
            <a:ext cx="177948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02C7822-D3E7-4CB4-97B5-2F1107C19687}"/>
              </a:ext>
            </a:extLst>
          </p:cNvPr>
          <p:cNvCxnSpPr>
            <a:cxnSpLocks/>
            <a:stCxn id="25" idx="1"/>
            <a:endCxn id="21" idx="7"/>
          </p:cNvCxnSpPr>
          <p:nvPr/>
        </p:nvCxnSpPr>
        <p:spPr>
          <a:xfrm flipH="1">
            <a:off x="1968899" y="3838373"/>
            <a:ext cx="4014626" cy="4917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02D4CE-D158-499A-A220-A7F0D24E98F4}"/>
              </a:ext>
            </a:extLst>
          </p:cNvPr>
          <p:cNvCxnSpPr>
            <a:cxnSpLocks/>
            <a:stCxn id="42" idx="1"/>
            <a:endCxn id="21" idx="5"/>
          </p:cNvCxnSpPr>
          <p:nvPr/>
        </p:nvCxnSpPr>
        <p:spPr>
          <a:xfrm flipH="1" flipV="1">
            <a:off x="1968899" y="4579304"/>
            <a:ext cx="1354074" cy="8961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8643E2D-4B15-4F8C-9AB8-9281919D1E81}"/>
              </a:ext>
            </a:extLst>
          </p:cNvPr>
          <p:cNvCxnSpPr>
            <a:cxnSpLocks/>
            <a:stCxn id="22" idx="2"/>
            <a:endCxn id="49" idx="6"/>
          </p:cNvCxnSpPr>
          <p:nvPr/>
        </p:nvCxnSpPr>
        <p:spPr>
          <a:xfrm flipH="1" flipV="1">
            <a:off x="4181475" y="4622252"/>
            <a:ext cx="2102864" cy="3991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5ED99AE9-156D-4D8F-8CFA-02645E0C6A6A}"/>
              </a:ext>
            </a:extLst>
          </p:cNvPr>
          <p:cNvSpPr txBox="1"/>
          <p:nvPr/>
        </p:nvSpPr>
        <p:spPr>
          <a:xfrm>
            <a:off x="8157256" y="4421096"/>
            <a:ext cx="3434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>
                <a:latin typeface="Nunito Light" panose="00000400000000000000" pitchFamily="2" charset="0"/>
              </a:rPr>
              <a:t>(complete graph with edge lengths)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235A18-1E74-4B88-A7D9-EB11FD6C628C}"/>
              </a:ext>
            </a:extLst>
          </p:cNvPr>
          <p:cNvCxnSpPr>
            <a:cxnSpLocks/>
            <a:stCxn id="23" idx="4"/>
            <a:endCxn id="42" idx="5"/>
          </p:cNvCxnSpPr>
          <p:nvPr/>
        </p:nvCxnSpPr>
        <p:spPr>
          <a:xfrm flipH="1" flipV="1">
            <a:off x="3572176" y="5724691"/>
            <a:ext cx="1885175" cy="48790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481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5ED99AE9-156D-4D8F-8CFA-02645E0C6A6A}"/>
              </a:ext>
            </a:extLst>
          </p:cNvPr>
          <p:cNvSpPr txBox="1"/>
          <p:nvPr/>
        </p:nvSpPr>
        <p:spPr>
          <a:xfrm>
            <a:off x="478410" y="3167390"/>
            <a:ext cx="2805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Trivial algorithm: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</p:spTree>
    <p:extLst>
      <p:ext uri="{BB962C8B-B14F-4D97-AF65-F5344CB8AC3E}">
        <p14:creationId xmlns:p14="http://schemas.microsoft.com/office/powerpoint/2010/main" val="3343020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5ED99AE9-156D-4D8F-8CFA-02645E0C6A6A}"/>
              </a:ext>
            </a:extLst>
          </p:cNvPr>
          <p:cNvSpPr txBox="1"/>
          <p:nvPr/>
        </p:nvSpPr>
        <p:spPr>
          <a:xfrm>
            <a:off x="478410" y="3167390"/>
            <a:ext cx="2805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Trivial algorithm: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22A961-BA84-4CAA-88A2-4875D0A4077B}"/>
              </a:ext>
            </a:extLst>
          </p:cNvPr>
          <p:cNvSpPr txBox="1"/>
          <p:nvPr/>
        </p:nvSpPr>
        <p:spPr>
          <a:xfrm>
            <a:off x="3394330" y="3167390"/>
            <a:ext cx="7324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Each cycle corresponds to a permutation of the vertices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2A24D54-E556-445D-B979-88BE86E3B77C}"/>
                  </a:ext>
                </a:extLst>
              </p:cNvPr>
              <p:cNvSpPr txBox="1"/>
              <p:nvPr/>
            </p:nvSpPr>
            <p:spPr>
              <a:xfrm>
                <a:off x="3394330" y="4228905"/>
                <a:ext cx="7324470" cy="539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Try all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!~ </m:t>
                    </m:r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N" sz="2800" b="0" i="1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permutations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2A24D54-E556-445D-B979-88BE86E3B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330" y="4228905"/>
                <a:ext cx="7324470" cy="539315"/>
              </a:xfrm>
              <a:prstGeom prst="rect">
                <a:avLst/>
              </a:prstGeom>
              <a:blipFill>
                <a:blip r:embed="rId4"/>
                <a:stretch>
                  <a:fillRect l="-1749" t="-7955" b="-3295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345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3829050" y="81877"/>
            <a:ext cx="822007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The Traveling Salesperson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/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u="sng" dirty="0">
                    <a:latin typeface="Nunito Light" panose="00000400000000000000" pitchFamily="2" charset="0"/>
                  </a:rPr>
                  <a:t>Given</a:t>
                </a:r>
                <a:r>
                  <a:rPr lang="en-IN" sz="2800" dirty="0">
                    <a:latin typeface="Nunito Light" panose="00000400000000000000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F7B016-623F-4AA9-9A5A-5D3E3D1A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821618"/>
                <a:ext cx="8379840" cy="523220"/>
              </a:xfrm>
              <a:prstGeom prst="rect">
                <a:avLst/>
              </a:prstGeom>
              <a:blipFill>
                <a:blip r:embed="rId2"/>
                <a:stretch>
                  <a:fillRect l="-1455" t="-11628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/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distance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IN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IN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IN" sz="2800" dirty="0">
                  <a:latin typeface="Nunito Light" panose="00000400000000000000" pitchFamily="2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A83629-19FB-4B20-95CC-A7ABBCFF6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0" y="1257910"/>
                <a:ext cx="10665840" cy="969176"/>
              </a:xfrm>
              <a:prstGeom prst="rect">
                <a:avLst/>
              </a:prstGeom>
              <a:blipFill>
                <a:blip r:embed="rId3"/>
                <a:stretch>
                  <a:fillRect l="-1143" b="-37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5ED99AE9-156D-4D8F-8CFA-02645E0C6A6A}"/>
              </a:ext>
            </a:extLst>
          </p:cNvPr>
          <p:cNvSpPr txBox="1"/>
          <p:nvPr/>
        </p:nvSpPr>
        <p:spPr>
          <a:xfrm>
            <a:off x="478410" y="3167390"/>
            <a:ext cx="2805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Trivial algorithm: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2F42D6-A2F0-436E-834A-934EEBD39551}"/>
              </a:ext>
            </a:extLst>
          </p:cNvPr>
          <p:cNvSpPr txBox="1"/>
          <p:nvPr/>
        </p:nvSpPr>
        <p:spPr>
          <a:xfrm>
            <a:off x="478410" y="2382261"/>
            <a:ext cx="1066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TSP: find shortest possible </a:t>
            </a:r>
            <a:r>
              <a:rPr lang="en-IN" sz="2800" u="sng" dirty="0">
                <a:latin typeface="Nunito Light" panose="00000400000000000000" pitchFamily="2" charset="0"/>
              </a:rPr>
              <a:t>cycle</a:t>
            </a:r>
            <a:r>
              <a:rPr lang="en-IN" sz="2800" dirty="0">
                <a:latin typeface="Nunito Light" panose="00000400000000000000" pitchFamily="2" charset="0"/>
              </a:rPr>
              <a:t> that visits all points.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22A961-BA84-4CAA-88A2-4875D0A4077B}"/>
              </a:ext>
            </a:extLst>
          </p:cNvPr>
          <p:cNvSpPr txBox="1"/>
          <p:nvPr/>
        </p:nvSpPr>
        <p:spPr>
          <a:xfrm>
            <a:off x="3394330" y="3167390"/>
            <a:ext cx="7324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Each cycle corresponds to a permutation of the vertices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2A24D54-E556-445D-B979-88BE86E3B77C}"/>
                  </a:ext>
                </a:extLst>
              </p:cNvPr>
              <p:cNvSpPr txBox="1"/>
              <p:nvPr/>
            </p:nvSpPr>
            <p:spPr>
              <a:xfrm>
                <a:off x="3394330" y="4228905"/>
                <a:ext cx="7324470" cy="539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Try all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!~ </m:t>
                    </m:r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N" sz="2800" b="0" i="1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permutations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2A24D54-E556-445D-B979-88BE86E3B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330" y="4228905"/>
                <a:ext cx="7324470" cy="539315"/>
              </a:xfrm>
              <a:prstGeom prst="rect">
                <a:avLst/>
              </a:prstGeom>
              <a:blipFill>
                <a:blip r:embed="rId4"/>
                <a:stretch>
                  <a:fillRect l="-1749" t="-7955" b="-3295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F86596B5-BAD9-4D4D-9869-DC768D5AC414}"/>
              </a:ext>
            </a:extLst>
          </p:cNvPr>
          <p:cNvSpPr txBox="1"/>
          <p:nvPr/>
        </p:nvSpPr>
        <p:spPr>
          <a:xfrm>
            <a:off x="478410" y="5168910"/>
            <a:ext cx="3270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Better algorithms?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F7179A6-51B1-43E3-849E-4E702F7A6AA3}"/>
                  </a:ext>
                </a:extLst>
              </p:cNvPr>
              <p:cNvSpPr txBox="1"/>
              <p:nvPr/>
            </p:nvSpPr>
            <p:spPr>
              <a:xfrm>
                <a:off x="3829050" y="5123036"/>
                <a:ext cx="560959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Can do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by a dynamic program (Held-Karp algorithm)</a:t>
                </a: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F7179A6-51B1-43E3-849E-4E702F7A6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050" y="5123036"/>
                <a:ext cx="5609590" cy="954107"/>
              </a:xfrm>
              <a:prstGeom prst="rect">
                <a:avLst/>
              </a:prstGeom>
              <a:blipFill>
                <a:blip r:embed="rId5"/>
                <a:stretch>
                  <a:fillRect l="-2174" t="-5732" b="-165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537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1856</Words>
  <Application>Microsoft Office PowerPoint</Application>
  <PresentationFormat>Widescreen</PresentationFormat>
  <Paragraphs>372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Nunito</vt:lpstr>
      <vt:lpstr>Nunito Light</vt:lpstr>
      <vt:lpstr>Office Theme</vt:lpstr>
      <vt:lpstr>Algorithms on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 on Graphs</dc:title>
  <dc:creator>Zaphod</dc:creator>
  <cp:lastModifiedBy>Zaphod</cp:lastModifiedBy>
  <cp:revision>96</cp:revision>
  <dcterms:created xsi:type="dcterms:W3CDTF">2024-07-16T04:02:47Z</dcterms:created>
  <dcterms:modified xsi:type="dcterms:W3CDTF">2024-07-22T21:36:50Z</dcterms:modified>
</cp:coreProperties>
</file>